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8" r:id="rId3"/>
    <p:sldId id="261" r:id="rId4"/>
    <p:sldId id="262" r:id="rId5"/>
    <p:sldId id="263" r:id="rId6"/>
    <p:sldId id="264" r:id="rId7"/>
    <p:sldId id="265" r:id="rId8"/>
    <p:sldId id="266"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754218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412560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99366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222572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357759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86FD3A1-78A1-48C4-945C-12A3A67AE984}" type="datetimeFigureOut">
              <a:rPr lang="ru-RU" smtClean="0"/>
              <a:t>12.10.2011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2239893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86FD3A1-78A1-48C4-945C-12A3A67AE984}" type="datetimeFigureOut">
              <a:rPr lang="ru-RU" smtClean="0"/>
              <a:t>12.10.2011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19671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86FD3A1-78A1-48C4-945C-12A3A67AE984}" type="datetimeFigureOut">
              <a:rPr lang="ru-RU" smtClean="0"/>
              <a:t>12.10.2011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1432222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86FD3A1-78A1-48C4-945C-12A3A67AE984}" type="datetimeFigureOut">
              <a:rPr lang="ru-RU" smtClean="0"/>
              <a:t>12.10.2011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244323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FD3A1-78A1-48C4-945C-12A3A67AE984}" type="datetimeFigureOut">
              <a:rPr lang="ru-RU" smtClean="0"/>
              <a:t>12.10.2011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380538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86FD3A1-78A1-48C4-945C-12A3A67AE984}" type="datetimeFigureOut">
              <a:rPr lang="ru-RU" smtClean="0"/>
              <a:t>12.10.2011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56BB69D-EE18-4E64-9EFC-3352183BA08C}" type="slidenum">
              <a:rPr lang="ru-RU" smtClean="0"/>
              <a:t>‹#›</a:t>
            </a:fld>
            <a:endParaRPr lang="ru-RU"/>
          </a:p>
        </p:txBody>
      </p:sp>
    </p:spTree>
    <p:extLst>
      <p:ext uri="{BB962C8B-B14F-4D97-AF65-F5344CB8AC3E}">
        <p14:creationId xmlns:p14="http://schemas.microsoft.com/office/powerpoint/2010/main" val="411945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FD3A1-78A1-48C4-945C-12A3A67AE984}" type="datetimeFigureOut">
              <a:rPr lang="ru-RU" smtClean="0"/>
              <a:t>12.10.2011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6BB69D-EE18-4E64-9EFC-3352183BA08C}" type="slidenum">
              <a:rPr lang="ru-RU" smtClean="0"/>
              <a:t>‹#›</a:t>
            </a:fld>
            <a:endParaRPr lang="ru-RU"/>
          </a:p>
        </p:txBody>
      </p:sp>
    </p:spTree>
    <p:extLst>
      <p:ext uri="{BB962C8B-B14F-4D97-AF65-F5344CB8AC3E}">
        <p14:creationId xmlns:p14="http://schemas.microsoft.com/office/powerpoint/2010/main" val="15011944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705922"/>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752"/>
            <a:ext cx="3320267" cy="566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Rectangle 5"/>
          <p:cNvSpPr>
            <a:spLocks noGrp="1" noChangeArrowheads="1"/>
          </p:cNvSpPr>
          <p:nvPr>
            <p:ph type="ctrTitle"/>
          </p:nvPr>
        </p:nvSpPr>
        <p:spPr>
          <a:xfrm>
            <a:off x="3491880" y="1107282"/>
            <a:ext cx="4968928" cy="1470025"/>
          </a:xfrm>
        </p:spPr>
        <p:txBody>
          <a:bodyPr/>
          <a:lstStyle/>
          <a:p>
            <a:pPr eaLnBrk="1" hangingPunct="1"/>
            <a:r>
              <a:rPr lang="en-US" sz="3600" dirty="0" smtClean="0"/>
              <a:t>ISO/DIS 16159</a:t>
            </a:r>
            <a:endParaRPr lang="ru-RU" sz="3600" dirty="0" smtClean="0"/>
          </a:p>
        </p:txBody>
      </p:sp>
      <p:sp>
        <p:nvSpPr>
          <p:cNvPr id="2053" name="Rectangle 6"/>
          <p:cNvSpPr>
            <a:spLocks noGrp="1" noChangeArrowheads="1"/>
          </p:cNvSpPr>
          <p:nvPr>
            <p:ph type="subTitle" idx="1"/>
          </p:nvPr>
        </p:nvSpPr>
        <p:spPr>
          <a:xfrm>
            <a:off x="3419872" y="2204864"/>
            <a:ext cx="5516042" cy="1752600"/>
          </a:xfrm>
        </p:spPr>
        <p:txBody>
          <a:bodyPr>
            <a:normAutofit fontScale="70000" lnSpcReduction="20000"/>
          </a:bodyPr>
          <a:lstStyle/>
          <a:p>
            <a:pPr eaLnBrk="1" hangingPunct="1">
              <a:lnSpc>
                <a:spcPct val="80000"/>
              </a:lnSpc>
            </a:pPr>
            <a:endParaRPr lang="en-US" dirty="0" smtClean="0">
              <a:solidFill>
                <a:schemeClr val="bg1"/>
              </a:solidFill>
            </a:endParaRPr>
          </a:p>
          <a:p>
            <a:endParaRPr lang="ru-RU" dirty="0"/>
          </a:p>
          <a:p>
            <a:r>
              <a:rPr lang="en-US" dirty="0" smtClean="0">
                <a:solidFill>
                  <a:schemeClr val="tx1"/>
                </a:solidFill>
              </a:rPr>
              <a:t>SPACE SYSTEMS — LAUNCH PAD AND INTEGRATION SITE — FACILITY, SYSTEM AND EQUIPMENT FAILURE ANALYSIS </a:t>
            </a:r>
            <a:r>
              <a:rPr lang="en-US" dirty="0"/>
              <a:t>	</a:t>
            </a:r>
          </a:p>
        </p:txBody>
      </p:sp>
      <p:sp>
        <p:nvSpPr>
          <p:cNvPr id="2054" name="WordArt 8"/>
          <p:cNvSpPr>
            <a:spLocks noChangeArrowheads="1" noChangeShapeType="1" noTextEdit="1"/>
          </p:cNvSpPr>
          <p:nvPr/>
        </p:nvSpPr>
        <p:spPr bwMode="auto">
          <a:xfrm>
            <a:off x="539262" y="260351"/>
            <a:ext cx="1672004" cy="1439863"/>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pPr algn="ctr"/>
            <a:endParaRPr lang="ru-RU" sz="3600" kern="10">
              <a:ln w="9525">
                <a:round/>
                <a:headEnd/>
                <a:tailEnd/>
              </a:ln>
              <a:gradFill rotWithShape="1">
                <a:gsLst>
                  <a:gs pos="0">
                    <a:srgbClr val="FFE701"/>
                  </a:gs>
                  <a:gs pos="100000">
                    <a:srgbClr val="FE3E02"/>
                  </a:gs>
                </a:gsLst>
                <a:lin ang="5400000" scaled="1"/>
              </a:gradFill>
              <a:latin typeface="Impact"/>
            </a:endParaRPr>
          </a:p>
        </p:txBody>
      </p:sp>
      <p:sp>
        <p:nvSpPr>
          <p:cNvPr id="2055" name="Text Box 9"/>
          <p:cNvSpPr txBox="1">
            <a:spLocks noChangeArrowheads="1"/>
          </p:cNvSpPr>
          <p:nvPr/>
        </p:nvSpPr>
        <p:spPr bwMode="auto">
          <a:xfrm>
            <a:off x="5369169" y="5006976"/>
            <a:ext cx="374134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Project Leader: </a:t>
            </a:r>
            <a:r>
              <a:rPr lang="en-GB" altLang="ja-JP">
                <a:ea typeface="ＭＳ Ｐゴシック" charset="-128"/>
              </a:rPr>
              <a:t>Tsukanov, Eugeny</a:t>
            </a:r>
            <a:r>
              <a:rPr lang="ru-RU" altLang="ja-JP"/>
              <a:t> </a:t>
            </a:r>
            <a:endParaRPr lang="ru-RU"/>
          </a:p>
        </p:txBody>
      </p:sp>
      <p:sp>
        <p:nvSpPr>
          <p:cNvPr id="2056" name="Text Box 10"/>
          <p:cNvSpPr txBox="1">
            <a:spLocks noChangeArrowheads="1"/>
          </p:cNvSpPr>
          <p:nvPr/>
        </p:nvSpPr>
        <p:spPr bwMode="auto">
          <a:xfrm>
            <a:off x="6869953" y="5661025"/>
            <a:ext cx="1847621"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n-US" dirty="0"/>
              <a:t>ISO </a:t>
            </a:r>
            <a:r>
              <a:rPr lang="en-US" dirty="0" smtClean="0"/>
              <a:t>TC20/SC</a:t>
            </a:r>
            <a:r>
              <a:rPr lang="ru-RU" dirty="0" smtClean="0"/>
              <a:t>1</a:t>
            </a:r>
            <a:r>
              <a:rPr lang="en-US" dirty="0" smtClean="0"/>
              <a:t>4</a:t>
            </a:r>
            <a:endParaRPr lang="en-US" dirty="0"/>
          </a:p>
          <a:p>
            <a:pPr algn="r" eaLnBrk="1" hangingPunct="1"/>
            <a:r>
              <a:rPr lang="en-US" dirty="0" smtClean="0"/>
              <a:t>WG3 </a:t>
            </a:r>
            <a:r>
              <a:rPr lang="en-US" dirty="0"/>
              <a:t>meeting</a:t>
            </a:r>
          </a:p>
          <a:p>
            <a:pPr algn="r" eaLnBrk="1" hangingPunct="1"/>
            <a:r>
              <a:rPr lang="en-US" dirty="0"/>
              <a:t> </a:t>
            </a:r>
            <a:r>
              <a:rPr lang="en-US" dirty="0" smtClean="0"/>
              <a:t>October 2011 </a:t>
            </a:r>
            <a:endParaRPr lang="ru-RU" dirty="0"/>
          </a:p>
        </p:txBody>
      </p:sp>
      <p:sp>
        <p:nvSpPr>
          <p:cNvPr id="2057" name="WordArt 4"/>
          <p:cNvSpPr>
            <a:spLocks noChangeArrowheads="1" noChangeShapeType="1" noTextEdit="1"/>
          </p:cNvSpPr>
          <p:nvPr/>
        </p:nvSpPr>
        <p:spPr bwMode="auto">
          <a:xfrm>
            <a:off x="35496" y="-27384"/>
            <a:ext cx="3960440" cy="2016224"/>
          </a:xfrm>
          <a:prstGeom prst="rect">
            <a:avLst/>
          </a:prstGeom>
        </p:spPr>
        <p:txBody>
          <a:bodyPr wrap="none" fromWordArt="1">
            <a:prstTxWarp prst="textCascadeUp">
              <a:avLst>
                <a:gd name="adj" fmla="val 44444"/>
              </a:avLst>
            </a:prstTxWarp>
            <a:scene3d>
              <a:camera prst="legacyPerspectiveFront">
                <a:rot lat="20519992" lon="1080000" rev="0"/>
              </a:camera>
              <a:lightRig rig="legacyHarsh2" dir="b"/>
            </a:scene3d>
            <a:sp3d extrusionH="430200" prstMaterial="legacyMatte">
              <a:extrusionClr>
                <a:srgbClr val="FF6600"/>
              </a:extrusionClr>
            </a:sp3d>
          </a:bodyPr>
          <a:lstStyle/>
          <a:p>
            <a:r>
              <a:rPr lang="en-US" sz="4000" kern="10" dirty="0" smtClean="0">
                <a:ln w="9525">
                  <a:round/>
                  <a:headEnd/>
                  <a:tailEnd/>
                </a:ln>
                <a:gradFill rotWithShape="1">
                  <a:gsLst>
                    <a:gs pos="0">
                      <a:srgbClr val="FFE701"/>
                    </a:gs>
                    <a:gs pos="100000">
                      <a:srgbClr val="FE3E02"/>
                    </a:gs>
                  </a:gsLst>
                  <a:lin ang="5400000" scaled="1"/>
                </a:gradFill>
                <a:latin typeface="Impact"/>
              </a:rPr>
              <a:t>COOGSI</a:t>
            </a:r>
          </a:p>
          <a:p>
            <a:r>
              <a:rPr lang="en-US" sz="3600" kern="10" dirty="0" smtClean="0">
                <a:ln w="9525">
                  <a:round/>
                  <a:headEnd/>
                  <a:tailEnd/>
                </a:ln>
                <a:gradFill rotWithShape="1">
                  <a:gsLst>
                    <a:gs pos="0">
                      <a:srgbClr val="FFE701"/>
                    </a:gs>
                    <a:gs pos="100000">
                      <a:srgbClr val="FE3E02"/>
                    </a:gs>
                  </a:gsLst>
                  <a:lin ang="5400000" scaled="1"/>
                </a:gradFill>
                <a:latin typeface="Impact"/>
              </a:rPr>
              <a:t>           RUSSIA</a:t>
            </a:r>
            <a:endParaRPr lang="ru-RU" sz="3600" kern="10" dirty="0">
              <a:ln w="9525">
                <a:round/>
                <a:headEnd/>
                <a:tailEnd/>
              </a:ln>
              <a:gradFill rotWithShape="1">
                <a:gsLst>
                  <a:gs pos="0">
                    <a:srgbClr val="FFE701"/>
                  </a:gs>
                  <a:gs pos="100000">
                    <a:srgbClr val="FE3E02"/>
                  </a:gs>
                </a:gsLst>
                <a:lin ang="5400000" scaled="1"/>
              </a:gradFill>
              <a:latin typeface="Impact"/>
            </a:endParaRPr>
          </a:p>
        </p:txBody>
      </p:sp>
      <p:pic>
        <p:nvPicPr>
          <p:cNvPr id="12" name="Рисунок 11" descr="Logo-TSENKI"/>
          <p:cNvPicPr/>
          <p:nvPr/>
        </p:nvPicPr>
        <p:blipFill>
          <a:blip r:embed="rId3" cstate="print">
            <a:clrChange>
              <a:clrFrom>
                <a:srgbClr val="EBFFFF"/>
              </a:clrFrom>
              <a:clrTo>
                <a:srgbClr val="EBFFFF">
                  <a:alpha val="0"/>
                </a:srgbClr>
              </a:clrTo>
            </a:clrChange>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6826673" y="-27384"/>
            <a:ext cx="2353839" cy="1655590"/>
          </a:xfrm>
          <a:prstGeom prst="rect">
            <a:avLst/>
          </a:prstGeom>
          <a:ln>
            <a:noFill/>
          </a:ln>
        </p:spPr>
      </p:pic>
    </p:spTree>
    <p:extLst>
      <p:ext uri="{BB962C8B-B14F-4D97-AF65-F5344CB8AC3E}">
        <p14:creationId xmlns:p14="http://schemas.microsoft.com/office/powerpoint/2010/main" val="880885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37410"/>
            <a:ext cx="8640960" cy="3385542"/>
          </a:xfrm>
          <a:prstGeom prst="rect">
            <a:avLst/>
          </a:prstGeom>
        </p:spPr>
        <p:txBody>
          <a:bodyPr wrap="square">
            <a:spAutoFit/>
          </a:bodyPr>
          <a:lstStyle/>
          <a:p>
            <a:pPr algn="ctr">
              <a:spcBef>
                <a:spcPts val="1200"/>
              </a:spcBef>
            </a:pPr>
            <a:r>
              <a:rPr lang="en-US" sz="2800" b="1" dirty="0" smtClean="0">
                <a:latin typeface="Arial" pitchFamily="34" charset="0"/>
                <a:cs typeface="Arial" pitchFamily="34" charset="0"/>
              </a:rPr>
              <a:t>Process of development of the Standard</a:t>
            </a:r>
          </a:p>
          <a:p>
            <a:pPr>
              <a:spcBef>
                <a:spcPts val="1200"/>
              </a:spcBef>
            </a:pPr>
            <a:r>
              <a:rPr lang="en-US" sz="2000" dirty="0" smtClean="0">
                <a:latin typeface="Arial" pitchFamily="34" charset="0"/>
                <a:cs typeface="Arial" pitchFamily="34" charset="0"/>
              </a:rPr>
              <a:t>WG3/ODCWG 	Action: “Adjudicate the difference through</a:t>
            </a:r>
            <a:r>
              <a:rPr lang="ru-RU" sz="2000" dirty="0" smtClean="0">
                <a:latin typeface="Arial" pitchFamily="34" charset="0"/>
                <a:cs typeface="Arial" pitchFamily="34" charset="0"/>
              </a:rPr>
              <a:t> </a:t>
            </a:r>
            <a:r>
              <a:rPr lang="en-US" sz="2000" dirty="0">
                <a:latin typeface="Arial" pitchFamily="34" charset="0"/>
                <a:cs typeface="Arial" pitchFamily="34" charset="0"/>
              </a:rPr>
              <a:t>Mr. Schultz.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meeting		WG recommendation is to move</a:t>
            </a:r>
            <a:r>
              <a:rPr lang="ru-RU" sz="2000" dirty="0" smtClean="0">
                <a:latin typeface="Arial" pitchFamily="34" charset="0"/>
                <a:cs typeface="Arial" pitchFamily="34" charset="0"/>
              </a:rPr>
              <a:t> </a:t>
            </a:r>
            <a:r>
              <a:rPr lang="en-US" sz="2000" dirty="0">
                <a:latin typeface="Arial" pitchFamily="34" charset="0"/>
                <a:cs typeface="Arial" pitchFamily="34" charset="0"/>
              </a:rPr>
              <a:t>this work item to the next </a:t>
            </a:r>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2011 Mai 23-26 </a:t>
            </a:r>
            <a:r>
              <a:rPr lang="en-US" sz="2000" dirty="0">
                <a:latin typeface="Arial" pitchFamily="34" charset="0"/>
                <a:cs typeface="Arial" pitchFamily="34" charset="0"/>
              </a:rPr>
              <a:t>	</a:t>
            </a:r>
            <a:r>
              <a:rPr lang="en-US" sz="2000" dirty="0" smtClean="0">
                <a:latin typeface="Arial" pitchFamily="34" charset="0"/>
                <a:cs typeface="Arial" pitchFamily="34" charset="0"/>
              </a:rPr>
              <a:t>stage with the section in question with clarification to follow 		during the next version and vote”</a:t>
            </a:r>
          </a:p>
          <a:p>
            <a:r>
              <a:rPr lang="en-US" sz="2000" dirty="0" smtClean="0">
                <a:latin typeface="Arial" pitchFamily="34" charset="0"/>
                <a:cs typeface="Arial" pitchFamily="34" charset="0"/>
              </a:rPr>
              <a:t>2011 August 17</a:t>
            </a:r>
            <a:r>
              <a:rPr lang="ru-RU" sz="2000" dirty="0" smtClean="0">
                <a:latin typeface="Arial" pitchFamily="34" charset="0"/>
                <a:cs typeface="Arial" pitchFamily="34" charset="0"/>
              </a:rPr>
              <a:t>	</a:t>
            </a:r>
            <a:r>
              <a:rPr lang="en-US" sz="2000" dirty="0" smtClean="0">
                <a:latin typeface="Arial" pitchFamily="34" charset="0"/>
                <a:cs typeface="Arial" pitchFamily="34" charset="0"/>
              </a:rPr>
              <a:t> Result of </a:t>
            </a:r>
            <a:r>
              <a:rPr lang="en-US" sz="2000" dirty="0">
                <a:latin typeface="Arial" pitchFamily="34" charset="0"/>
                <a:cs typeface="Arial" pitchFamily="34" charset="0"/>
              </a:rPr>
              <a:t>CD voting </a:t>
            </a:r>
            <a:r>
              <a:rPr lang="en-US" sz="2400" dirty="0" smtClean="0">
                <a:latin typeface="Arial" pitchFamily="34" charset="0"/>
                <a:cs typeface="Arial" pitchFamily="34" charset="0"/>
              </a:rPr>
              <a:t>	</a:t>
            </a:r>
            <a:endParaRPr lang="ru-RU" sz="2400" dirty="0" smtClean="0">
              <a:latin typeface="Arial" pitchFamily="34" charset="0"/>
              <a:cs typeface="Arial" pitchFamily="34" charset="0"/>
            </a:endParaRPr>
          </a:p>
          <a:p>
            <a:endParaRPr lang="ru-RU" sz="2400" dirty="0" smtClean="0"/>
          </a:p>
          <a:p>
            <a:pPr>
              <a:spcBef>
                <a:spcPct val="50000"/>
              </a:spcBef>
              <a:spcAft>
                <a:spcPct val="35000"/>
              </a:spcAft>
            </a:pPr>
            <a:endParaRPr lang="en-US" sz="3200" b="1" dirty="0">
              <a:latin typeface="Arial" pitchFamily="34" charset="0"/>
              <a:cs typeface="Arial" pitchFamily="34"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2453910038"/>
              </p:ext>
            </p:extLst>
          </p:nvPr>
        </p:nvGraphicFramePr>
        <p:xfrm>
          <a:off x="2699792" y="2420888"/>
          <a:ext cx="4929505" cy="3818128"/>
        </p:xfrm>
        <a:graphic>
          <a:graphicData uri="http://schemas.openxmlformats.org/drawingml/2006/table">
            <a:tbl>
              <a:tblPr>
                <a:tableStyleId>{5C22544A-7EE6-4342-B048-85BDC9FD1C3A}</a:tableStyleId>
              </a:tblPr>
              <a:tblGrid>
                <a:gridCol w="1944216"/>
                <a:gridCol w="2985289"/>
              </a:tblGrid>
              <a:tr h="211455">
                <a:tc>
                  <a:txBody>
                    <a:bodyPr/>
                    <a:lstStyle/>
                    <a:p>
                      <a:pPr>
                        <a:lnSpc>
                          <a:spcPct val="115000"/>
                        </a:lnSpc>
                        <a:spcAft>
                          <a:spcPts val="0"/>
                        </a:spcAft>
                      </a:pPr>
                      <a:r>
                        <a:rPr lang="ru-RU" sz="1800" dirty="0" err="1" smtClean="0">
                          <a:effectLst/>
                          <a:latin typeface="Arial" pitchFamily="34" charset="0"/>
                          <a:cs typeface="Arial" pitchFamily="34" charset="0"/>
                        </a:rPr>
                        <a:t>Brazil</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47015">
                <a:tc>
                  <a:txBody>
                    <a:bodyPr/>
                    <a:lstStyle/>
                    <a:p>
                      <a:pPr>
                        <a:lnSpc>
                          <a:spcPct val="115000"/>
                        </a:lnSpc>
                        <a:spcAft>
                          <a:spcPts val="0"/>
                        </a:spcAft>
                      </a:pPr>
                      <a:r>
                        <a:rPr lang="ru-RU" sz="1800" dirty="0" err="1" smtClean="0">
                          <a:effectLst/>
                          <a:latin typeface="Arial" pitchFamily="34" charset="0"/>
                          <a:cs typeface="Arial" pitchFamily="34" charset="0"/>
                        </a:rPr>
                        <a:t>China</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r>
                        <a:rPr lang="ru-RU" sz="1800" dirty="0" err="1">
                          <a:effectLst/>
                          <a:latin typeface="Arial" pitchFamily="34" charset="0"/>
                          <a:cs typeface="Arial" pitchFamily="34" charset="0"/>
                        </a:rPr>
                        <a:t>with</a:t>
                      </a:r>
                      <a:r>
                        <a:rPr lang="ru-RU" sz="1800" dirty="0">
                          <a:effectLst/>
                          <a:latin typeface="Arial" pitchFamily="34" charset="0"/>
                          <a:cs typeface="Arial" pitchFamily="34" charset="0"/>
                        </a:rPr>
                        <a:t> </a:t>
                      </a:r>
                      <a:r>
                        <a:rPr lang="ru-RU" sz="1800" dirty="0" err="1">
                          <a:effectLst/>
                          <a:latin typeface="Arial" pitchFamily="34" charset="0"/>
                          <a:cs typeface="Arial" pitchFamily="34" charset="0"/>
                        </a:rPr>
                        <a:t>comments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11455">
                <a:tc>
                  <a:txBody>
                    <a:bodyPr/>
                    <a:lstStyle/>
                    <a:p>
                      <a:pPr>
                        <a:lnSpc>
                          <a:spcPct val="115000"/>
                        </a:lnSpc>
                        <a:spcAft>
                          <a:spcPts val="0"/>
                        </a:spcAft>
                      </a:pPr>
                      <a:r>
                        <a:rPr lang="ru-RU" sz="1800" dirty="0" err="1" smtClean="0">
                          <a:effectLst/>
                          <a:latin typeface="Arial" pitchFamily="34" charset="0"/>
                          <a:cs typeface="Arial" pitchFamily="34" charset="0"/>
                        </a:rPr>
                        <a:t>France</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No</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09550">
                <a:tc>
                  <a:txBody>
                    <a:bodyPr/>
                    <a:lstStyle/>
                    <a:p>
                      <a:pPr>
                        <a:lnSpc>
                          <a:spcPct val="115000"/>
                        </a:lnSpc>
                        <a:spcAft>
                          <a:spcPts val="0"/>
                        </a:spcAft>
                      </a:pPr>
                      <a:r>
                        <a:rPr lang="ru-RU" sz="1800" dirty="0" err="1" smtClean="0">
                          <a:effectLst/>
                          <a:latin typeface="Arial" pitchFamily="34" charset="0"/>
                          <a:cs typeface="Arial" pitchFamily="34" charset="0"/>
                        </a:rPr>
                        <a:t>Germany</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11455">
                <a:tc>
                  <a:txBody>
                    <a:bodyPr/>
                    <a:lstStyle/>
                    <a:p>
                      <a:pPr>
                        <a:lnSpc>
                          <a:spcPct val="115000"/>
                        </a:lnSpc>
                        <a:spcAft>
                          <a:spcPts val="0"/>
                        </a:spcAft>
                      </a:pPr>
                      <a:r>
                        <a:rPr lang="ru-RU" sz="1800" dirty="0" err="1" smtClean="0">
                          <a:effectLst/>
                          <a:latin typeface="Arial" pitchFamily="34" charset="0"/>
                          <a:cs typeface="Arial" pitchFamily="34" charset="0"/>
                        </a:rPr>
                        <a:t>India</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We</a:t>
                      </a:r>
                      <a:r>
                        <a:rPr lang="ru-RU" sz="1800" dirty="0">
                          <a:effectLst/>
                          <a:latin typeface="Arial" pitchFamily="34" charset="0"/>
                          <a:cs typeface="Arial" pitchFamily="34" charset="0"/>
                        </a:rPr>
                        <a:t> </a:t>
                      </a:r>
                      <a:r>
                        <a:rPr lang="ru-RU" sz="1800" dirty="0" err="1">
                          <a:effectLst/>
                          <a:latin typeface="Arial" pitchFamily="34" charset="0"/>
                          <a:cs typeface="Arial" pitchFamily="34" charset="0"/>
                        </a:rPr>
                        <a:t>abstain</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09550">
                <a:tc>
                  <a:txBody>
                    <a:bodyPr/>
                    <a:lstStyle/>
                    <a:p>
                      <a:pPr>
                        <a:lnSpc>
                          <a:spcPct val="115000"/>
                        </a:lnSpc>
                        <a:spcAft>
                          <a:spcPts val="0"/>
                        </a:spcAft>
                      </a:pPr>
                      <a:r>
                        <a:rPr lang="ru-RU" sz="1800" dirty="0" err="1" smtClean="0">
                          <a:effectLst/>
                          <a:latin typeface="Arial" pitchFamily="34" charset="0"/>
                          <a:cs typeface="Arial" pitchFamily="34" charset="0"/>
                        </a:rPr>
                        <a:t>Israel</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We</a:t>
                      </a:r>
                      <a:r>
                        <a:rPr lang="ru-RU" sz="1800" dirty="0">
                          <a:effectLst/>
                          <a:latin typeface="Arial" pitchFamily="34" charset="0"/>
                          <a:cs typeface="Arial" pitchFamily="34" charset="0"/>
                        </a:rPr>
                        <a:t> </a:t>
                      </a:r>
                      <a:r>
                        <a:rPr lang="ru-RU" sz="1800" dirty="0" err="1">
                          <a:effectLst/>
                          <a:latin typeface="Arial" pitchFamily="34" charset="0"/>
                          <a:cs typeface="Arial" pitchFamily="34" charset="0"/>
                        </a:rPr>
                        <a:t>abstain</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11455">
                <a:tc>
                  <a:txBody>
                    <a:bodyPr/>
                    <a:lstStyle/>
                    <a:p>
                      <a:pPr>
                        <a:lnSpc>
                          <a:spcPct val="115000"/>
                        </a:lnSpc>
                        <a:spcAft>
                          <a:spcPts val="0"/>
                        </a:spcAft>
                      </a:pPr>
                      <a:r>
                        <a:rPr lang="ru-RU" sz="1800" dirty="0" err="1" smtClean="0">
                          <a:effectLst/>
                          <a:latin typeface="Arial" pitchFamily="34" charset="0"/>
                          <a:cs typeface="Arial" pitchFamily="34" charset="0"/>
                        </a:rPr>
                        <a:t>Japan</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No</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48285">
                <a:tc>
                  <a:txBody>
                    <a:bodyPr/>
                    <a:lstStyle/>
                    <a:p>
                      <a:pPr>
                        <a:lnSpc>
                          <a:spcPct val="115000"/>
                        </a:lnSpc>
                        <a:spcAft>
                          <a:spcPts val="0"/>
                        </a:spcAft>
                      </a:pPr>
                      <a:r>
                        <a:rPr lang="ru-RU" sz="1800" dirty="0" err="1">
                          <a:effectLst/>
                          <a:latin typeface="Arial" pitchFamily="34" charset="0"/>
                          <a:cs typeface="Arial" pitchFamily="34" charset="0"/>
                        </a:rPr>
                        <a:t>Kazakhstan</a:t>
                      </a:r>
                      <a:r>
                        <a:rPr lang="ru-RU" sz="1800" dirty="0">
                          <a:effectLst/>
                          <a:latin typeface="Arial" pitchFamily="34" charset="0"/>
                          <a:cs typeface="Arial" pitchFamily="34" charset="0"/>
                        </a:rPr>
                        <a:t> </a:t>
                      </a:r>
                      <a:r>
                        <a:rPr lang="ru-RU" sz="1800" dirty="0" smtClean="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347980">
                <a:tc>
                  <a:txBody>
                    <a:bodyPr/>
                    <a:lstStyle/>
                    <a:p>
                      <a:pPr>
                        <a:lnSpc>
                          <a:spcPct val="115000"/>
                        </a:lnSpc>
                        <a:spcAft>
                          <a:spcPts val="0"/>
                        </a:spcAft>
                      </a:pPr>
                      <a:r>
                        <a:rPr lang="ru-RU" sz="1800" dirty="0" err="1" smtClean="0">
                          <a:effectLst/>
                          <a:latin typeface="Arial" pitchFamily="34" charset="0"/>
                          <a:cs typeface="Arial" pitchFamily="34" charset="0"/>
                        </a:rPr>
                        <a:t>Russia</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oFill/>
                  </a:tcPr>
                </a:tc>
              </a:tr>
              <a:tr h="209550">
                <a:tc>
                  <a:txBody>
                    <a:bodyPr/>
                    <a:lstStyle/>
                    <a:p>
                      <a:pPr>
                        <a:lnSpc>
                          <a:spcPct val="115000"/>
                        </a:lnSpc>
                        <a:spcAft>
                          <a:spcPts val="0"/>
                        </a:spcAft>
                      </a:pPr>
                      <a:r>
                        <a:rPr lang="ru-RU" sz="1800" dirty="0" err="1">
                          <a:effectLst/>
                          <a:latin typeface="Arial" pitchFamily="34" charset="0"/>
                          <a:cs typeface="Arial" pitchFamily="34" charset="0"/>
                        </a:rPr>
                        <a:t>Ukraine</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11455">
                <a:tc>
                  <a:txBody>
                    <a:bodyPr/>
                    <a:lstStyle/>
                    <a:p>
                      <a:pPr>
                        <a:lnSpc>
                          <a:spcPct val="115000"/>
                        </a:lnSpc>
                        <a:spcAft>
                          <a:spcPts val="0"/>
                        </a:spcAft>
                      </a:pPr>
                      <a:r>
                        <a:rPr lang="ru-RU" sz="1800" dirty="0" err="1">
                          <a:effectLst/>
                          <a:latin typeface="Arial" pitchFamily="34" charset="0"/>
                          <a:cs typeface="Arial" pitchFamily="34" charset="0"/>
                        </a:rPr>
                        <a:t>United</a:t>
                      </a:r>
                      <a:r>
                        <a:rPr lang="ru-RU" sz="1800" dirty="0">
                          <a:effectLst/>
                          <a:latin typeface="Arial" pitchFamily="34" charset="0"/>
                          <a:cs typeface="Arial" pitchFamily="34" charset="0"/>
                        </a:rPr>
                        <a:t> </a:t>
                      </a:r>
                      <a:r>
                        <a:rPr lang="ru-RU" sz="1800" dirty="0" err="1">
                          <a:effectLst/>
                          <a:latin typeface="Arial" pitchFamily="34" charset="0"/>
                          <a:cs typeface="Arial" pitchFamily="34" charset="0"/>
                        </a:rPr>
                        <a:t>Kingdom</a:t>
                      </a:r>
                      <a:r>
                        <a:rPr lang="ru-RU" sz="1800" dirty="0">
                          <a:effectLst/>
                          <a:latin typeface="Arial" pitchFamily="34" charset="0"/>
                          <a:cs typeface="Arial" pitchFamily="34" charset="0"/>
                        </a:rPr>
                        <a:t> </a:t>
                      </a:r>
                      <a:r>
                        <a:rPr lang="ru-RU" sz="1800" dirty="0" smtClean="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r h="209550">
                <a:tc>
                  <a:txBody>
                    <a:bodyPr/>
                    <a:lstStyle/>
                    <a:p>
                      <a:pPr>
                        <a:lnSpc>
                          <a:spcPct val="115000"/>
                        </a:lnSpc>
                        <a:spcAft>
                          <a:spcPts val="0"/>
                        </a:spcAft>
                      </a:pPr>
                      <a:r>
                        <a:rPr lang="ru-RU" sz="1800" dirty="0">
                          <a:effectLst/>
                          <a:latin typeface="Arial" pitchFamily="34" charset="0"/>
                          <a:cs typeface="Arial" pitchFamily="34" charset="0"/>
                        </a:rPr>
                        <a:t>USA </a:t>
                      </a:r>
                      <a:r>
                        <a:rPr lang="ru-RU" sz="1800" dirty="0" smtClean="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c>
                  <a:txBody>
                    <a:bodyPr/>
                    <a:lstStyle/>
                    <a:p>
                      <a:pPr>
                        <a:lnSpc>
                          <a:spcPct val="115000"/>
                        </a:lnSpc>
                        <a:spcAft>
                          <a:spcPts val="0"/>
                        </a:spcAft>
                      </a:pPr>
                      <a:r>
                        <a:rPr lang="ru-RU" sz="1800" dirty="0" err="1">
                          <a:effectLst/>
                          <a:latin typeface="Arial" pitchFamily="34" charset="0"/>
                          <a:cs typeface="Arial" pitchFamily="34" charset="0"/>
                        </a:rPr>
                        <a:t>Yes</a:t>
                      </a:r>
                      <a:r>
                        <a:rPr lang="ru-RU" sz="1800" dirty="0">
                          <a:effectLst/>
                          <a:latin typeface="Arial" pitchFamily="34" charset="0"/>
                          <a:cs typeface="Arial" pitchFamily="34" charset="0"/>
                        </a:rPr>
                        <a:t> </a:t>
                      </a:r>
                      <a:endParaRPr lang="ru-RU" sz="1800" dirty="0">
                        <a:solidFill>
                          <a:srgbClr val="000000"/>
                        </a:solidFill>
                        <a:effectLst/>
                        <a:latin typeface="Arial" pitchFamily="34" charset="0"/>
                        <a:ea typeface="Times New Roman"/>
                        <a:cs typeface="Arial" pitchFamily="34" charset="0"/>
                      </a:endParaRPr>
                    </a:p>
                  </a:txBody>
                  <a:tcPr marL="68580" marR="68580" marT="0" marB="0" anchor="ctr">
                    <a:noFill/>
                  </a:tcPr>
                </a:tc>
              </a:tr>
            </a:tbl>
          </a:graphicData>
        </a:graphic>
      </p:graphicFrame>
      <p:pic>
        <p:nvPicPr>
          <p:cNvPr id="4" name="Рисунок 3"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2044273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323528" y="260648"/>
            <a:ext cx="8568952" cy="3231654"/>
          </a:xfrm>
          <a:prstGeom prst="rect">
            <a:avLst/>
          </a:prstGeom>
        </p:spPr>
        <p:txBody>
          <a:bodyPr wrap="square">
            <a:spAutoFit/>
          </a:bodyPr>
          <a:lstStyle/>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a:latin typeface="Arial" pitchFamily="34" charset="0"/>
              <a:cs typeface="Arial" pitchFamily="34" charset="0"/>
            </a:endParaRPr>
          </a:p>
          <a:p>
            <a:endParaRPr lang="en-US" sz="2400" dirty="0">
              <a:latin typeface="Arial" pitchFamily="34" charset="0"/>
              <a:cs typeface="Arial" pitchFamily="34" charset="0"/>
            </a:endParaRPr>
          </a:p>
          <a:p>
            <a:r>
              <a:rPr lang="en-US" sz="2400" dirty="0" smtClean="0"/>
              <a:t>	</a:t>
            </a:r>
            <a:endParaRPr lang="ru-RU" sz="2400" dirty="0" smtClean="0"/>
          </a:p>
          <a:p>
            <a:endParaRPr lang="ru-RU" sz="2000" dirty="0" smtClean="0">
              <a:latin typeface="Arial" pitchFamily="34" charset="0"/>
              <a:cs typeface="Arial" pitchFamily="34" charset="0"/>
            </a:endParaRPr>
          </a:p>
          <a:p>
            <a:endParaRPr lang="en-US" sz="2000" dirty="0" smtClean="0">
              <a:latin typeface="Arial" pitchFamily="34" charset="0"/>
              <a:cs typeface="Arial" pitchFamily="34" charset="0"/>
            </a:endParaRPr>
          </a:p>
          <a:p>
            <a:r>
              <a:rPr lang="ru-RU" sz="2000" dirty="0" smtClean="0">
                <a:latin typeface="Arial" pitchFamily="34" charset="0"/>
                <a:cs typeface="Arial" pitchFamily="34" charset="0"/>
              </a:rPr>
              <a:t>	</a:t>
            </a:r>
            <a:endParaRPr lang="en-US" sz="2000" dirty="0" smtClean="0">
              <a:latin typeface="Arial" pitchFamily="34" charset="0"/>
              <a:cs typeface="Arial" pitchFamily="34"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14443134"/>
              </p:ext>
            </p:extLst>
          </p:nvPr>
        </p:nvGraphicFramePr>
        <p:xfrm>
          <a:off x="611560" y="404664"/>
          <a:ext cx="7992888" cy="2453640"/>
        </p:xfrm>
        <a:graphic>
          <a:graphicData uri="http://schemas.openxmlformats.org/drawingml/2006/table">
            <a:tbl>
              <a:tblPr>
                <a:tableStyleId>{5C22544A-7EE6-4342-B048-85BDC9FD1C3A}</a:tableStyleId>
              </a:tblPr>
              <a:tblGrid>
                <a:gridCol w="7992888"/>
              </a:tblGrid>
              <a:tr h="219075">
                <a:tc>
                  <a:txBody>
                    <a:bodyPr/>
                    <a:lstStyle/>
                    <a:p>
                      <a:pPr>
                        <a:lnSpc>
                          <a:spcPct val="115000"/>
                        </a:lnSpc>
                        <a:spcAft>
                          <a:spcPts val="0"/>
                        </a:spcAft>
                      </a:pPr>
                      <a:r>
                        <a:rPr lang="en-US" sz="2000" dirty="0">
                          <a:effectLst/>
                          <a:latin typeface="Arial" pitchFamily="34" charset="0"/>
                          <a:cs typeface="Arial" pitchFamily="34" charset="0"/>
                        </a:rPr>
                        <a:t>Answers to Q.1: "Do you agree to the circulation of the draft as a DIS?" </a:t>
                      </a:r>
                      <a:endParaRPr lang="ru-RU" sz="2000" dirty="0">
                        <a:solidFill>
                          <a:srgbClr val="000000"/>
                        </a:solidFill>
                        <a:effectLst/>
                        <a:latin typeface="Arial" pitchFamily="34" charset="0"/>
                        <a:ea typeface="Times New Roman"/>
                        <a:cs typeface="Arial" pitchFamily="34" charset="0"/>
                      </a:endParaRPr>
                    </a:p>
                  </a:txBody>
                  <a:tcPr marL="68580" marR="68580" marT="0" marB="0" anchor="ctr">
                    <a:noFill/>
                  </a:tcPr>
                </a:tc>
              </a:tr>
              <a:tr h="266700">
                <a:tc>
                  <a:txBody>
                    <a:bodyPr/>
                    <a:lstStyle/>
                    <a:p>
                      <a:pPr>
                        <a:lnSpc>
                          <a:spcPct val="115000"/>
                        </a:lnSpc>
                        <a:spcAft>
                          <a:spcPts val="0"/>
                        </a:spcAft>
                      </a:pPr>
                      <a:r>
                        <a:rPr lang="en-US" sz="2000" dirty="0" smtClean="0">
                          <a:effectLst/>
                          <a:latin typeface="Arial" pitchFamily="34" charset="0"/>
                          <a:cs typeface="Arial" pitchFamily="34" charset="0"/>
                        </a:rPr>
                        <a:t>          7 </a:t>
                      </a:r>
                      <a:r>
                        <a:rPr lang="en-US" sz="2000" dirty="0">
                          <a:effectLst/>
                          <a:latin typeface="Arial" pitchFamily="34" charset="0"/>
                          <a:cs typeface="Arial" pitchFamily="34" charset="0"/>
                        </a:rPr>
                        <a:t>x Yes </a:t>
                      </a:r>
                      <a:r>
                        <a:rPr lang="en-US" sz="2000" dirty="0" smtClean="0">
                          <a:effectLst/>
                          <a:latin typeface="Arial" pitchFamily="34" charset="0"/>
                          <a:cs typeface="Arial" pitchFamily="34" charset="0"/>
                        </a:rPr>
                        <a:t>Brazil, Germany, Kazakhstan, Russia, Ukraine, </a:t>
                      </a:r>
                      <a:endParaRPr lang="ru-RU" sz="2000" dirty="0" smtClean="0">
                        <a:effectLst/>
                        <a:latin typeface="Arial" pitchFamily="34" charset="0"/>
                        <a:cs typeface="Arial" pitchFamily="34" charset="0"/>
                      </a:endParaRPr>
                    </a:p>
                    <a:p>
                      <a:pPr>
                        <a:lnSpc>
                          <a:spcPct val="115000"/>
                        </a:lnSpc>
                        <a:spcAft>
                          <a:spcPts val="0"/>
                        </a:spcAft>
                      </a:pPr>
                      <a:r>
                        <a:rPr lang="ru-RU" sz="2000" dirty="0" smtClean="0">
                          <a:effectLst/>
                          <a:latin typeface="Arial" pitchFamily="34" charset="0"/>
                          <a:cs typeface="Arial" pitchFamily="34" charset="0"/>
                        </a:rPr>
                        <a:t>                       </a:t>
                      </a:r>
                      <a:r>
                        <a:rPr lang="en-US" sz="2000" dirty="0" smtClean="0">
                          <a:effectLst/>
                          <a:latin typeface="Arial" pitchFamily="34" charset="0"/>
                          <a:cs typeface="Arial" pitchFamily="34" charset="0"/>
                        </a:rPr>
                        <a:t>United Kingdom,  USA </a:t>
                      </a:r>
                      <a:endParaRPr lang="ru-RU" sz="2000" dirty="0">
                        <a:solidFill>
                          <a:srgbClr val="000000"/>
                        </a:solidFill>
                        <a:effectLst/>
                        <a:latin typeface="Arial" pitchFamily="34" charset="0"/>
                        <a:ea typeface="Times New Roman"/>
                        <a:cs typeface="Arial" pitchFamily="34" charset="0"/>
                      </a:endParaRPr>
                    </a:p>
                  </a:txBody>
                  <a:tcPr marL="68580" marR="68580" marT="0" marB="0">
                    <a:noFill/>
                  </a:tcPr>
                </a:tc>
              </a:tr>
              <a:tr h="209550">
                <a:tc>
                  <a:txBody>
                    <a:bodyPr/>
                    <a:lstStyle/>
                    <a:p>
                      <a:pPr>
                        <a:lnSpc>
                          <a:spcPct val="115000"/>
                        </a:lnSpc>
                        <a:spcAft>
                          <a:spcPts val="0"/>
                        </a:spcAft>
                      </a:pPr>
                      <a:r>
                        <a:rPr lang="en-US" sz="2000" dirty="0" smtClean="0">
                          <a:effectLst/>
                          <a:latin typeface="Arial" pitchFamily="34" charset="0"/>
                          <a:cs typeface="Arial" pitchFamily="34" charset="0"/>
                        </a:rPr>
                        <a:t>          1 </a:t>
                      </a:r>
                      <a:r>
                        <a:rPr lang="en-US" sz="2000" dirty="0">
                          <a:effectLst/>
                          <a:latin typeface="Arial" pitchFamily="34" charset="0"/>
                          <a:cs typeface="Arial" pitchFamily="34" charset="0"/>
                        </a:rPr>
                        <a:t>x Yes with comments </a:t>
                      </a:r>
                      <a:r>
                        <a:rPr lang="en-US" sz="2000" dirty="0" smtClean="0">
                          <a:effectLst/>
                          <a:latin typeface="Arial" pitchFamily="34" charset="0"/>
                          <a:cs typeface="Arial" pitchFamily="34" charset="0"/>
                        </a:rPr>
                        <a:t>China</a:t>
                      </a:r>
                      <a:endParaRPr lang="ru-RU" sz="2000" dirty="0">
                        <a:solidFill>
                          <a:srgbClr val="000000"/>
                        </a:solidFill>
                        <a:effectLst/>
                        <a:latin typeface="Arial" pitchFamily="34" charset="0"/>
                        <a:ea typeface="Times New Roman"/>
                        <a:cs typeface="Arial" pitchFamily="34" charset="0"/>
                      </a:endParaRPr>
                    </a:p>
                  </a:txBody>
                  <a:tcPr marL="68580" marR="68580" marT="0" marB="0" anchor="ctr">
                    <a:noFill/>
                  </a:tcPr>
                </a:tc>
              </a:tr>
              <a:tr h="339725">
                <a:tc>
                  <a:txBody>
                    <a:bodyPr/>
                    <a:lstStyle/>
                    <a:p>
                      <a:pPr>
                        <a:lnSpc>
                          <a:spcPct val="115000"/>
                        </a:lnSpc>
                        <a:spcAft>
                          <a:spcPts val="0"/>
                        </a:spcAft>
                      </a:pPr>
                      <a:r>
                        <a:rPr lang="en-US" sz="2000" dirty="0" smtClean="0">
                          <a:effectLst/>
                          <a:latin typeface="Arial" pitchFamily="34" charset="0"/>
                          <a:cs typeface="Arial" pitchFamily="34" charset="0"/>
                        </a:rPr>
                        <a:t>          2 </a:t>
                      </a:r>
                      <a:r>
                        <a:rPr lang="en-US" sz="2000" dirty="0">
                          <a:effectLst/>
                          <a:latin typeface="Arial" pitchFamily="34" charset="0"/>
                          <a:cs typeface="Arial" pitchFamily="34" charset="0"/>
                        </a:rPr>
                        <a:t>x No </a:t>
                      </a:r>
                      <a:r>
                        <a:rPr lang="en-US" sz="2000" dirty="0" smtClean="0">
                          <a:effectLst/>
                          <a:latin typeface="Arial" pitchFamily="34" charset="0"/>
                          <a:cs typeface="Arial" pitchFamily="34" charset="0"/>
                        </a:rPr>
                        <a:t>France, Japan</a:t>
                      </a:r>
                      <a:endParaRPr lang="ru-RU" sz="2000" dirty="0">
                        <a:solidFill>
                          <a:srgbClr val="000000"/>
                        </a:solidFill>
                        <a:effectLst/>
                        <a:latin typeface="Arial" pitchFamily="34" charset="0"/>
                        <a:ea typeface="Times New Roman"/>
                        <a:cs typeface="Arial" pitchFamily="34" charset="0"/>
                      </a:endParaRPr>
                    </a:p>
                  </a:txBody>
                  <a:tcPr marL="68580" marR="68580" marT="0" marB="0" anchor="ctr">
                    <a:noFill/>
                  </a:tcPr>
                </a:tc>
              </a:tr>
              <a:tr h="339725">
                <a:tc>
                  <a:txBody>
                    <a:bodyPr/>
                    <a:lstStyle/>
                    <a:p>
                      <a:pPr>
                        <a:lnSpc>
                          <a:spcPct val="115000"/>
                        </a:lnSpc>
                        <a:spcAft>
                          <a:spcPts val="0"/>
                        </a:spcAft>
                      </a:pPr>
                      <a:r>
                        <a:rPr lang="en-US" sz="2000" dirty="0" smtClean="0">
                          <a:effectLst/>
                          <a:latin typeface="Arial" pitchFamily="34" charset="0"/>
                          <a:cs typeface="Arial" pitchFamily="34" charset="0"/>
                        </a:rPr>
                        <a:t>          2 </a:t>
                      </a:r>
                      <a:r>
                        <a:rPr lang="en-US" sz="2000" dirty="0">
                          <a:effectLst/>
                          <a:latin typeface="Arial" pitchFamily="34" charset="0"/>
                          <a:cs typeface="Arial" pitchFamily="34" charset="0"/>
                        </a:rPr>
                        <a:t>x We abstain </a:t>
                      </a:r>
                      <a:r>
                        <a:rPr lang="en-US" sz="2000" dirty="0" smtClean="0">
                          <a:effectLst/>
                          <a:latin typeface="Arial" pitchFamily="34" charset="0"/>
                          <a:cs typeface="Arial" pitchFamily="34" charset="0"/>
                        </a:rPr>
                        <a:t>India, Israel </a:t>
                      </a:r>
                      <a:endParaRPr lang="ru-RU" sz="2000" dirty="0">
                        <a:solidFill>
                          <a:srgbClr val="000000"/>
                        </a:solidFill>
                        <a:effectLst/>
                        <a:latin typeface="Arial" pitchFamily="34" charset="0"/>
                        <a:ea typeface="Times New Roman"/>
                        <a:cs typeface="Arial" pitchFamily="34" charset="0"/>
                      </a:endParaRPr>
                    </a:p>
                  </a:txBody>
                  <a:tcPr marL="68580" marR="68580" marT="0" marB="0" anchor="ctr">
                    <a:noFill/>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2487090002"/>
              </p:ext>
            </p:extLst>
          </p:nvPr>
        </p:nvGraphicFramePr>
        <p:xfrm>
          <a:off x="323528" y="2996952"/>
          <a:ext cx="8496944" cy="3444879"/>
        </p:xfrm>
        <a:graphic>
          <a:graphicData uri="http://schemas.openxmlformats.org/drawingml/2006/table">
            <a:tbl>
              <a:tblPr firstRow="1" bandRow="1">
                <a:tableStyleId>{5C22544A-7EE6-4342-B048-85BDC9FD1C3A}</a:tableStyleId>
              </a:tblPr>
              <a:tblGrid>
                <a:gridCol w="3048000"/>
                <a:gridCol w="5448944"/>
              </a:tblGrid>
              <a:tr h="1250319">
                <a:tc>
                  <a:txBody>
                    <a:bodyPr/>
                    <a:lstStyle/>
                    <a:p>
                      <a:r>
                        <a:rPr lang="en-US" sz="1800" b="0" kern="1200" dirty="0" smtClean="0">
                          <a:solidFill>
                            <a:schemeClr val="dk1"/>
                          </a:solidFill>
                          <a:latin typeface="Arial" pitchFamily="34" charset="0"/>
                          <a:ea typeface="+mn-ea"/>
                          <a:cs typeface="Arial" pitchFamily="34" charset="0"/>
                        </a:rPr>
                        <a:t>2011 August 17 </a:t>
                      </a:r>
                      <a:endParaRPr lang="ru-RU" sz="1800" b="0" kern="1200" dirty="0">
                        <a:solidFill>
                          <a:schemeClr val="dk1"/>
                        </a:solidFill>
                        <a:latin typeface="Arial" pitchFamily="34" charset="0"/>
                        <a:ea typeface="+mn-ea"/>
                        <a:cs typeface="Arial" pitchFamily="34" charset="0"/>
                      </a:endParaRPr>
                    </a:p>
                  </a:txBody>
                  <a:tcPr>
                    <a:solidFill>
                      <a:schemeClr val="accent1">
                        <a:alpha val="25000"/>
                      </a:schemeClr>
                    </a:solidFill>
                  </a:tcPr>
                </a:tc>
                <a:tc>
                  <a:txBody>
                    <a:bodyPr/>
                    <a:lstStyle/>
                    <a:p>
                      <a:pPr algn="l"/>
                      <a:r>
                        <a:rPr lang="en-US" sz="1800" b="0" kern="1200" dirty="0" smtClean="0">
                          <a:solidFill>
                            <a:schemeClr val="dk1"/>
                          </a:solidFill>
                          <a:latin typeface="Arial" pitchFamily="34" charset="0"/>
                          <a:ea typeface="+mn-ea"/>
                          <a:cs typeface="Arial" pitchFamily="34" charset="0"/>
                        </a:rPr>
                        <a:t>The message of Mr. Tongson: “I am pleased to announce that ISO/CDV 16159 has</a:t>
                      </a:r>
                      <a:r>
                        <a:rPr lang="ru-RU" sz="1800" b="0" kern="1200" dirty="0" smtClean="0">
                          <a:solidFill>
                            <a:schemeClr val="dk1"/>
                          </a:solidFill>
                          <a:latin typeface="Arial" pitchFamily="34" charset="0"/>
                          <a:ea typeface="+mn-ea"/>
                          <a:cs typeface="Arial" pitchFamily="34" charset="0"/>
                        </a:rPr>
                        <a:t> </a:t>
                      </a:r>
                      <a:r>
                        <a:rPr lang="en-US" sz="1800" b="0" kern="1200" dirty="0" smtClean="0">
                          <a:solidFill>
                            <a:schemeClr val="dk1"/>
                          </a:solidFill>
                          <a:latin typeface="Arial" pitchFamily="34" charset="0"/>
                          <a:ea typeface="+mn-ea"/>
                          <a:cs typeface="Arial" pitchFamily="34" charset="0"/>
                        </a:rPr>
                        <a:t>passed. Please forward to me a copy of the resolution</a:t>
                      </a:r>
                      <a:r>
                        <a:rPr lang="ru-RU" sz="1800" b="0" kern="1200" dirty="0" smtClean="0">
                          <a:solidFill>
                            <a:schemeClr val="dk1"/>
                          </a:solidFill>
                          <a:latin typeface="Arial" pitchFamily="34" charset="0"/>
                          <a:ea typeface="+mn-ea"/>
                          <a:cs typeface="Arial" pitchFamily="34" charset="0"/>
                        </a:rPr>
                        <a:t> </a:t>
                      </a:r>
                      <a:r>
                        <a:rPr lang="en-US" sz="1800" b="0" kern="1200" dirty="0" smtClean="0">
                          <a:solidFill>
                            <a:schemeClr val="dk1"/>
                          </a:solidFill>
                          <a:latin typeface="Arial" pitchFamily="34" charset="0"/>
                          <a:ea typeface="+mn-ea"/>
                          <a:cs typeface="Arial" pitchFamily="34" charset="0"/>
                        </a:rPr>
                        <a:t>of comments and the DIS text by 31 October 2011”.</a:t>
                      </a:r>
                      <a:endParaRPr lang="ru-RU" sz="1800" b="0" kern="1200" dirty="0" smtClean="0">
                        <a:solidFill>
                          <a:schemeClr val="dk1"/>
                        </a:solidFill>
                        <a:latin typeface="Arial" pitchFamily="34" charset="0"/>
                        <a:ea typeface="+mn-ea"/>
                        <a:cs typeface="Arial" pitchFamily="34" charset="0"/>
                      </a:endParaRPr>
                    </a:p>
                  </a:txBody>
                  <a:tcPr>
                    <a:solidFill>
                      <a:schemeClr val="accent1">
                        <a:alpha val="25000"/>
                      </a:schemeClr>
                    </a:solidFill>
                  </a:tcPr>
                </a:tc>
              </a:tr>
              <a:tr h="370840">
                <a:tc>
                  <a:txBody>
                    <a:bodyPr/>
                    <a:lstStyle/>
                    <a:p>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August  30 </a:t>
                      </a:r>
                      <a:endParaRPr lang="ru-RU" dirty="0"/>
                    </a:p>
                  </a:txBody>
                  <a:tcPr>
                    <a:solidFill>
                      <a:schemeClr val="accent1">
                        <a:alpha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itchFamily="34" charset="0"/>
                          <a:cs typeface="Arial" pitchFamily="34" charset="0"/>
                        </a:rPr>
                        <a:t>Resolutions to comments from China, Japan and France and the updated draft of DIS are sent to Mr.</a:t>
                      </a:r>
                      <a:r>
                        <a:rPr lang="en-US" sz="1800" baseline="0" dirty="0" smtClean="0">
                          <a:latin typeface="Arial" pitchFamily="34" charset="0"/>
                          <a:cs typeface="Arial" pitchFamily="34" charset="0"/>
                        </a:rPr>
                        <a:t> Tongson and </a:t>
                      </a:r>
                      <a:r>
                        <a:rPr lang="en-US" sz="1800" baseline="0" dirty="0" err="1" smtClean="0">
                          <a:latin typeface="Arial" pitchFamily="34" charset="0"/>
                          <a:cs typeface="Arial" pitchFamily="34" charset="0"/>
                        </a:rPr>
                        <a:t>Dr.Finkleman</a:t>
                      </a:r>
                      <a:r>
                        <a:rPr lang="en-US" sz="1800" baseline="0" dirty="0" smtClean="0">
                          <a:latin typeface="Arial" pitchFamily="34" charset="0"/>
                          <a:cs typeface="Arial" pitchFamily="34" charset="0"/>
                        </a:rPr>
                        <a:t>.</a:t>
                      </a:r>
                      <a:endParaRPr lang="ru-RU" dirty="0"/>
                    </a:p>
                  </a:txBody>
                  <a:tcPr>
                    <a:solidFill>
                      <a:schemeClr val="accent1">
                        <a:alpha val="25000"/>
                      </a:schemeClr>
                    </a:solidFill>
                  </a:tcPr>
                </a:tc>
              </a:tr>
              <a:tr h="370840">
                <a:tc>
                  <a:txBody>
                    <a:bodyPr/>
                    <a:lstStyle/>
                    <a:p>
                      <a:r>
                        <a:rPr lang="en-US" sz="1800" kern="1200" dirty="0" smtClean="0">
                          <a:solidFill>
                            <a:schemeClr val="dk1"/>
                          </a:solidFill>
                          <a:latin typeface="Arial" pitchFamily="34" charset="0"/>
                          <a:ea typeface="+mn-ea"/>
                          <a:cs typeface="Arial" pitchFamily="34" charset="0"/>
                        </a:rPr>
                        <a:t>September 19</a:t>
                      </a:r>
                      <a:endParaRPr lang="ru-RU" sz="1800" kern="1200" dirty="0">
                        <a:solidFill>
                          <a:schemeClr val="dk1"/>
                        </a:solidFill>
                        <a:latin typeface="Arial" pitchFamily="34" charset="0"/>
                        <a:ea typeface="+mn-ea"/>
                        <a:cs typeface="Arial" pitchFamily="34" charset="0"/>
                      </a:endParaRPr>
                    </a:p>
                  </a:txBody>
                  <a:tcPr>
                    <a:solidFill>
                      <a:schemeClr val="accent1">
                        <a:alpha val="2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Arial" pitchFamily="34" charset="0"/>
                          <a:ea typeface="+mn-ea"/>
                          <a:cs typeface="Arial" pitchFamily="34" charset="0"/>
                        </a:rPr>
                        <a:t>Editorial comments from ISO Central Secretariat are received from </a:t>
                      </a:r>
                      <a:r>
                        <a:rPr lang="en-US" sz="1800" kern="1200" dirty="0" err="1" smtClean="0">
                          <a:solidFill>
                            <a:schemeClr val="dk1"/>
                          </a:solidFill>
                          <a:latin typeface="Arial" pitchFamily="34" charset="0"/>
                          <a:ea typeface="+mn-ea"/>
                          <a:cs typeface="Arial" pitchFamily="34" charset="0"/>
                        </a:rPr>
                        <a:t>Mr.Tongson</a:t>
                      </a:r>
                      <a:endParaRPr lang="ru-RU" sz="1800" kern="1200" dirty="0">
                        <a:solidFill>
                          <a:schemeClr val="dk1"/>
                        </a:solidFill>
                        <a:latin typeface="Arial" pitchFamily="34" charset="0"/>
                        <a:ea typeface="+mn-ea"/>
                        <a:cs typeface="Arial" pitchFamily="34" charset="0"/>
                      </a:endParaRPr>
                    </a:p>
                  </a:txBody>
                  <a:tcPr>
                    <a:solidFill>
                      <a:schemeClr val="accent1">
                        <a:alpha val="25000"/>
                      </a:schemeClr>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err="1" smtClean="0">
                          <a:latin typeface="Arial" pitchFamily="34" charset="0"/>
                          <a:cs typeface="Arial" pitchFamily="34" charset="0"/>
                        </a:rPr>
                        <a:t>Septemder</a:t>
                      </a:r>
                      <a:r>
                        <a:rPr lang="en-US" sz="1800" dirty="0" smtClean="0">
                          <a:latin typeface="Arial" pitchFamily="34" charset="0"/>
                          <a:cs typeface="Arial" pitchFamily="34" charset="0"/>
                        </a:rPr>
                        <a:t> 30 </a:t>
                      </a:r>
                      <a:endParaRPr lang="ru-RU" dirty="0" smtClean="0"/>
                    </a:p>
                    <a:p>
                      <a:endParaRPr lang="ru-RU" dirty="0"/>
                    </a:p>
                  </a:txBody>
                  <a:tcPr>
                    <a:solidFill>
                      <a:schemeClr val="accent1">
                        <a:alpha val="25000"/>
                      </a:schemeClr>
                    </a:solidFill>
                  </a:tcPr>
                </a:tc>
                <a:tc>
                  <a:txBody>
                    <a:bodyPr/>
                    <a:lstStyle/>
                    <a:p>
                      <a:pPr algn="l"/>
                      <a:r>
                        <a:rPr lang="en-US" sz="1800" dirty="0" smtClean="0">
                          <a:latin typeface="Arial" pitchFamily="34" charset="0"/>
                          <a:cs typeface="Arial" pitchFamily="34" charset="0"/>
                        </a:rPr>
                        <a:t>Resolutions to editorial</a:t>
                      </a:r>
                      <a:r>
                        <a:rPr lang="en-US" sz="1800" baseline="0" dirty="0" smtClean="0">
                          <a:latin typeface="Arial" pitchFamily="34" charset="0"/>
                          <a:cs typeface="Arial" pitchFamily="34" charset="0"/>
                        </a:rPr>
                        <a:t> </a:t>
                      </a:r>
                      <a:r>
                        <a:rPr lang="en-US" sz="1800" dirty="0" smtClean="0">
                          <a:latin typeface="Arial" pitchFamily="34" charset="0"/>
                          <a:cs typeface="Arial" pitchFamily="34" charset="0"/>
                        </a:rPr>
                        <a:t>comments and the</a:t>
                      </a:r>
                      <a:r>
                        <a:rPr lang="en-US" sz="1800" baseline="0" dirty="0" smtClean="0">
                          <a:latin typeface="Arial" pitchFamily="34" charset="0"/>
                          <a:cs typeface="Arial" pitchFamily="34" charset="0"/>
                        </a:rPr>
                        <a:t> updated draft </a:t>
                      </a:r>
                      <a:r>
                        <a:rPr lang="en-US" sz="1800" dirty="0" smtClean="0">
                          <a:latin typeface="Arial" pitchFamily="34" charset="0"/>
                          <a:cs typeface="Arial" pitchFamily="34" charset="0"/>
                        </a:rPr>
                        <a:t>are distributed</a:t>
                      </a:r>
                      <a:endParaRPr lang="ru-RU" dirty="0"/>
                    </a:p>
                  </a:txBody>
                  <a:tcPr>
                    <a:solidFill>
                      <a:schemeClr val="accent1">
                        <a:alpha val="25000"/>
                      </a:schemeClr>
                    </a:solidFill>
                  </a:tcPr>
                </a:tc>
              </a:tr>
            </a:tbl>
          </a:graphicData>
        </a:graphic>
      </p:graphicFrame>
      <p:pic>
        <p:nvPicPr>
          <p:cNvPr id="7" name="Рисунок 6"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3072211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791134238"/>
              </p:ext>
            </p:extLst>
          </p:nvPr>
        </p:nvGraphicFramePr>
        <p:xfrm>
          <a:off x="323528" y="692696"/>
          <a:ext cx="8229601" cy="2915920"/>
        </p:xfrm>
        <a:graphic>
          <a:graphicData uri="http://schemas.openxmlformats.org/drawingml/2006/table">
            <a:tbl>
              <a:tblPr>
                <a:tableStyleId>{5C22544A-7EE6-4342-B048-85BDC9FD1C3A}</a:tableStyleId>
              </a:tblPr>
              <a:tblGrid>
                <a:gridCol w="360040"/>
                <a:gridCol w="651891"/>
                <a:gridCol w="653484"/>
                <a:gridCol w="371548"/>
                <a:gridCol w="2525896"/>
                <a:gridCol w="2228763"/>
                <a:gridCol w="1437979"/>
              </a:tblGrid>
              <a:tr h="1068983">
                <a:tc>
                  <a:txBody>
                    <a:bodyPr/>
                    <a:lstStyle/>
                    <a:p>
                      <a:pPr>
                        <a:lnSpc>
                          <a:spcPts val="1050"/>
                        </a:lnSpc>
                        <a:spcBef>
                          <a:spcPts val="300"/>
                        </a:spcBef>
                        <a:spcAft>
                          <a:spcPts val="300"/>
                        </a:spcAft>
                      </a:pPr>
                      <a:r>
                        <a:rPr lang="en-GB" sz="1100" dirty="0">
                          <a:effectLst/>
                          <a:latin typeface="Arial" pitchFamily="34" charset="0"/>
                          <a:cs typeface="Arial" pitchFamily="34" charset="0"/>
                        </a:rPr>
                        <a:t>CN</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err="1">
                          <a:effectLst/>
                          <a:latin typeface="Arial" pitchFamily="34" charset="0"/>
                          <a:cs typeface="Arial" pitchFamily="34" charset="0"/>
                        </a:rPr>
                        <a:t>ge</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Each primary </a:t>
                      </a:r>
                      <a:r>
                        <a:rPr lang="en-GB" sz="1100" dirty="0" err="1">
                          <a:effectLst/>
                          <a:latin typeface="Arial" pitchFamily="34" charset="0"/>
                          <a:cs typeface="Arial" pitchFamily="34" charset="0"/>
                        </a:rPr>
                        <a:t>subclause</a:t>
                      </a:r>
                      <a:r>
                        <a:rPr lang="en-GB" sz="1100" dirty="0">
                          <a:effectLst/>
                          <a:latin typeface="Arial" pitchFamily="34" charset="0"/>
                          <a:cs typeface="Arial" pitchFamily="34" charset="0"/>
                        </a:rPr>
                        <a:t> should preferably be given a title</a:t>
                      </a:r>
                      <a:r>
                        <a:rPr lang="en-GB" sz="1100" dirty="0" smtClean="0">
                          <a:effectLst/>
                          <a:latin typeface="Arial" pitchFamily="34" charset="0"/>
                          <a:cs typeface="Arial" pitchFamily="34" charset="0"/>
                        </a:rPr>
                        <a:t>. For </a:t>
                      </a:r>
                      <a:r>
                        <a:rPr lang="en-GB" sz="1100" dirty="0">
                          <a:effectLst/>
                          <a:latin typeface="Arial" pitchFamily="34" charset="0"/>
                          <a:cs typeface="Arial" pitchFamily="34" charset="0"/>
                        </a:rPr>
                        <a:t>example</a:t>
                      </a:r>
                      <a:r>
                        <a:rPr lang="en-GB" sz="1100" dirty="0" smtClean="0">
                          <a:effectLst/>
                          <a:latin typeface="Arial" pitchFamily="34" charset="0"/>
                          <a:cs typeface="Arial" pitchFamily="34" charset="0"/>
                        </a:rPr>
                        <a:t>, in </a:t>
                      </a:r>
                      <a:r>
                        <a:rPr lang="en-GB" sz="1100" dirty="0">
                          <a:effectLst/>
                          <a:latin typeface="Arial" pitchFamily="34" charset="0"/>
                          <a:cs typeface="Arial" pitchFamily="34" charset="0"/>
                        </a:rPr>
                        <a:t>6.1,the </a:t>
                      </a:r>
                      <a:r>
                        <a:rPr lang="en-GB" sz="1100" dirty="0" err="1">
                          <a:effectLst/>
                          <a:latin typeface="Arial" pitchFamily="34" charset="0"/>
                          <a:cs typeface="Arial" pitchFamily="34" charset="0"/>
                        </a:rPr>
                        <a:t>title”The</a:t>
                      </a:r>
                      <a:r>
                        <a:rPr lang="en-GB" sz="1100" dirty="0">
                          <a:effectLst/>
                          <a:latin typeface="Arial" pitchFamily="34" charset="0"/>
                          <a:cs typeface="Arial" pitchFamily="34" charset="0"/>
                        </a:rPr>
                        <a:t> content of a final report</a:t>
                      </a:r>
                      <a:r>
                        <a:rPr lang="en-GB" sz="1100" dirty="0" smtClean="0">
                          <a:effectLst/>
                          <a:latin typeface="Arial" pitchFamily="34" charset="0"/>
                          <a:cs typeface="Arial" pitchFamily="34" charset="0"/>
                        </a:rPr>
                        <a:t>” should </a:t>
                      </a:r>
                      <a:r>
                        <a:rPr lang="en-GB" sz="1100" dirty="0">
                          <a:effectLst/>
                          <a:latin typeface="Arial" pitchFamily="34" charset="0"/>
                          <a:cs typeface="Arial" pitchFamily="34" charset="0"/>
                        </a:rPr>
                        <a:t>be added.</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To add the titles of all primary </a:t>
                      </a:r>
                      <a:r>
                        <a:rPr lang="en-GB" sz="1100" dirty="0" err="1">
                          <a:effectLst/>
                          <a:latin typeface="Arial" pitchFamily="34" charset="0"/>
                          <a:cs typeface="Arial" pitchFamily="34" charset="0"/>
                        </a:rPr>
                        <a:t>subclause</a:t>
                      </a:r>
                      <a:r>
                        <a:rPr lang="en-GB" sz="1100" dirty="0">
                          <a:effectLst/>
                          <a:latin typeface="Arial" pitchFamily="34" charset="0"/>
                          <a:cs typeface="Arial" pitchFamily="34" charset="0"/>
                        </a:rPr>
                        <a:t>.</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0"/>
                        </a:spcAft>
                      </a:pPr>
                      <a:r>
                        <a:rPr lang="en-US" sz="1100" dirty="0">
                          <a:effectLst/>
                          <a:latin typeface="Arial" pitchFamily="34" charset="0"/>
                          <a:cs typeface="Arial" pitchFamily="34" charset="0"/>
                        </a:rPr>
                        <a:t>It is declined.</a:t>
                      </a:r>
                      <a:endParaRPr lang="ru-RU" sz="1100" dirty="0">
                        <a:effectLst/>
                        <a:latin typeface="Arial" pitchFamily="34" charset="0"/>
                        <a:cs typeface="Arial" pitchFamily="34" charset="0"/>
                      </a:endParaRPr>
                    </a:p>
                    <a:p>
                      <a:pPr>
                        <a:lnSpc>
                          <a:spcPts val="1050"/>
                        </a:lnSpc>
                        <a:spcBef>
                          <a:spcPts val="300"/>
                        </a:spcBef>
                        <a:spcAft>
                          <a:spcPts val="0"/>
                        </a:spcAft>
                      </a:pPr>
                      <a:r>
                        <a:rPr lang="en-US" sz="1100" dirty="0">
                          <a:effectLst/>
                          <a:latin typeface="Arial" pitchFamily="34" charset="0"/>
                          <a:cs typeface="Arial" pitchFamily="34" charset="0"/>
                        </a:rPr>
                        <a:t>The document in common and it’s clauses aren’t big.</a:t>
                      </a:r>
                      <a:endParaRPr lang="ru-RU" sz="1100" dirty="0">
                        <a:effectLst/>
                        <a:latin typeface="Arial" pitchFamily="34" charset="0"/>
                        <a:cs typeface="Arial" pitchFamily="34" charset="0"/>
                      </a:endParaRPr>
                    </a:p>
                    <a:p>
                      <a:pPr>
                        <a:lnSpc>
                          <a:spcPts val="1050"/>
                        </a:lnSpc>
                        <a:spcBef>
                          <a:spcPts val="1050"/>
                        </a:spcBef>
                        <a:spcAft>
                          <a:spcPts val="0"/>
                        </a:spcAft>
                      </a:pPr>
                      <a:r>
                        <a:rPr lang="en-US" sz="1100" dirty="0">
                          <a:effectLst/>
                          <a:latin typeface="Arial" pitchFamily="34" charset="0"/>
                          <a:cs typeface="Arial" pitchFamily="34" charset="0"/>
                        </a:rPr>
                        <a:t>The majority of </a:t>
                      </a:r>
                      <a:r>
                        <a:rPr lang="en-US" sz="1100" dirty="0" err="1">
                          <a:effectLst/>
                          <a:latin typeface="Arial" pitchFamily="34" charset="0"/>
                          <a:cs typeface="Arial" pitchFamily="34" charset="0"/>
                        </a:rPr>
                        <a:t>subclauses</a:t>
                      </a:r>
                      <a:r>
                        <a:rPr lang="en-US" sz="1100" dirty="0">
                          <a:effectLst/>
                          <a:latin typeface="Arial" pitchFamily="34" charset="0"/>
                          <a:cs typeface="Arial" pitchFamily="34" charset="0"/>
                        </a:rPr>
                        <a:t> consist of one or two short sentences and there is no need to name each </a:t>
                      </a:r>
                      <a:r>
                        <a:rPr lang="en-US" sz="1100" dirty="0" err="1">
                          <a:effectLst/>
                          <a:latin typeface="Arial" pitchFamily="34" charset="0"/>
                          <a:cs typeface="Arial" pitchFamily="34" charset="0"/>
                        </a:rPr>
                        <a:t>sublause</a:t>
                      </a:r>
                      <a:r>
                        <a:rPr lang="en-US" sz="1100" dirty="0">
                          <a:effectLst/>
                          <a:latin typeface="Arial" pitchFamily="34" charset="0"/>
                          <a:cs typeface="Arial" pitchFamily="34" charset="0"/>
                        </a:rPr>
                        <a:t>.</a:t>
                      </a:r>
                      <a:endParaRPr lang="ru-RU" sz="1100" dirty="0">
                        <a:effectLst/>
                        <a:latin typeface="Arial" pitchFamily="34" charset="0"/>
                        <a:ea typeface="SimSun"/>
                        <a:cs typeface="Arial" pitchFamily="34" charset="0"/>
                      </a:endParaRPr>
                    </a:p>
                  </a:txBody>
                  <a:tcPr marL="51877" marR="51877" marT="0" marB="0"/>
                </a:tc>
              </a:tr>
              <a:tr h="880339">
                <a:tc>
                  <a:txBody>
                    <a:bodyPr/>
                    <a:lstStyle/>
                    <a:p>
                      <a:pPr>
                        <a:lnSpc>
                          <a:spcPts val="1050"/>
                        </a:lnSpc>
                        <a:spcBef>
                          <a:spcPts val="300"/>
                        </a:spcBef>
                        <a:spcAft>
                          <a:spcPts val="300"/>
                        </a:spcAft>
                      </a:pPr>
                      <a:r>
                        <a:rPr lang="en-GB" sz="1100">
                          <a:effectLst/>
                          <a:latin typeface="Arial" pitchFamily="34" charset="0"/>
                          <a:cs typeface="Arial" pitchFamily="34" charset="0"/>
                        </a:rPr>
                        <a:t>JP</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 </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 </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ge</a:t>
                      </a:r>
                      <a:endParaRPr lang="ru-RU" sz="1100">
                        <a:effectLst/>
                        <a:latin typeface="Arial" pitchFamily="34" charset="0"/>
                        <a:ea typeface="SimSun"/>
                        <a:cs typeface="Arial" pitchFamily="34" charset="0"/>
                      </a:endParaRPr>
                    </a:p>
                  </a:txBody>
                  <a:tcPr marL="51877" marR="51877" marT="0" marB="0"/>
                </a:tc>
                <a:tc>
                  <a:txBody>
                    <a:bodyPr/>
                    <a:lstStyle/>
                    <a:p>
                      <a:pPr>
                        <a:spcAft>
                          <a:spcPts val="0"/>
                        </a:spcAft>
                      </a:pPr>
                      <a:r>
                        <a:rPr lang="en-US" sz="1100" dirty="0">
                          <a:effectLst/>
                          <a:latin typeface="Arial" pitchFamily="34" charset="0"/>
                          <a:cs typeface="Arial" pitchFamily="34" charset="0"/>
                        </a:rPr>
                        <a:t>It seems better to be discussed in the project of "ISO23461 Program</a:t>
                      </a:r>
                      <a:r>
                        <a:rPr lang="ja-JP" sz="1100" dirty="0">
                          <a:effectLst/>
                          <a:latin typeface="Arial" pitchFamily="34" charset="0"/>
                          <a:cs typeface="Arial" pitchFamily="34" charset="0"/>
                        </a:rPr>
                        <a:t>　</a:t>
                      </a:r>
                      <a:r>
                        <a:rPr lang="en-US" sz="1100" dirty="0">
                          <a:effectLst/>
                          <a:latin typeface="Arial" pitchFamily="34" charset="0"/>
                          <a:cs typeface="Arial" pitchFamily="34" charset="0"/>
                        </a:rPr>
                        <a:t>management - Nonconformance control system". This is better to be proposed</a:t>
                      </a:r>
                      <a:r>
                        <a:rPr lang="ja-JP" sz="1100" dirty="0">
                          <a:effectLst/>
                          <a:latin typeface="Arial" pitchFamily="34" charset="0"/>
                          <a:cs typeface="Arial" pitchFamily="34" charset="0"/>
                        </a:rPr>
                        <a:t>　</a:t>
                      </a:r>
                      <a:r>
                        <a:rPr lang="en-US" sz="1100" dirty="0">
                          <a:effectLst/>
                          <a:latin typeface="Arial" pitchFamily="34" charset="0"/>
                          <a:cs typeface="Arial" pitchFamily="34" charset="0"/>
                        </a:rPr>
                        <a:t>to WG5 "management". And  we think that the analysis method can be left to relevant organization, not be defined by international standard.</a:t>
                      </a:r>
                      <a:endParaRPr lang="ru-RU" sz="1100" dirty="0">
                        <a:solidFill>
                          <a:srgbClr val="000000"/>
                        </a:solidFill>
                        <a:effectLst/>
                        <a:latin typeface="Arial" pitchFamily="34" charset="0"/>
                        <a:ea typeface="MS Mincho"/>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c>
                  <a:txBody>
                    <a:bodyPr/>
                    <a:lstStyle/>
                    <a:p>
                      <a:pPr algn="l">
                        <a:spcBef>
                          <a:spcPts val="300"/>
                        </a:spcBef>
                        <a:spcAft>
                          <a:spcPts val="0"/>
                        </a:spcAft>
                      </a:pPr>
                      <a:r>
                        <a:rPr lang="en-US" sz="1100" dirty="0">
                          <a:effectLst/>
                          <a:latin typeface="Arial" pitchFamily="34" charset="0"/>
                          <a:cs typeface="Arial" pitchFamily="34" charset="0"/>
                        </a:rPr>
                        <a:t>T</a:t>
                      </a:r>
                      <a:r>
                        <a:rPr lang="en-GB" sz="1100" dirty="0">
                          <a:effectLst/>
                          <a:latin typeface="Arial" pitchFamily="34" charset="0"/>
                          <a:cs typeface="Arial" pitchFamily="34" charset="0"/>
                        </a:rPr>
                        <a:t>his project has been approved by WG3 ISO TC20/SC14 in May, 2008.</a:t>
                      </a:r>
                      <a:endParaRPr lang="ru-RU" sz="1100" dirty="0">
                        <a:effectLst/>
                        <a:latin typeface="Arial" pitchFamily="34" charset="0"/>
                        <a:cs typeface="Arial" pitchFamily="34" charset="0"/>
                      </a:endParaRPr>
                    </a:p>
                    <a:p>
                      <a:pPr>
                        <a:lnSpc>
                          <a:spcPts val="1050"/>
                        </a:lnSpc>
                        <a:spcBef>
                          <a:spcPts val="300"/>
                        </a:spcBef>
                        <a:spcAft>
                          <a:spcPts val="300"/>
                        </a:spcAft>
                      </a:pPr>
                      <a:r>
                        <a:rPr lang="en-US"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r>
            </a:tbl>
          </a:graphicData>
        </a:graphic>
      </p:graphicFrame>
      <p:pic>
        <p:nvPicPr>
          <p:cNvPr id="3" name="Рисунок 2"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1924681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121824676"/>
              </p:ext>
            </p:extLst>
          </p:nvPr>
        </p:nvGraphicFramePr>
        <p:xfrm>
          <a:off x="179512" y="657944"/>
          <a:ext cx="8229601" cy="5867400"/>
        </p:xfrm>
        <a:graphic>
          <a:graphicData uri="http://schemas.openxmlformats.org/drawingml/2006/table">
            <a:tbl>
              <a:tblPr>
                <a:tableStyleId>{5C22544A-7EE6-4342-B048-85BDC9FD1C3A}</a:tableStyleId>
              </a:tblPr>
              <a:tblGrid>
                <a:gridCol w="298706"/>
                <a:gridCol w="713225"/>
                <a:gridCol w="653484"/>
                <a:gridCol w="371548"/>
                <a:gridCol w="2525896"/>
                <a:gridCol w="2228763"/>
                <a:gridCol w="1437979"/>
              </a:tblGrid>
              <a:tr h="345848">
                <a:tc>
                  <a:txBody>
                    <a:bodyPr/>
                    <a:lstStyle/>
                    <a:p>
                      <a:pPr>
                        <a:lnSpc>
                          <a:spcPts val="1050"/>
                        </a:lnSpc>
                        <a:spcBef>
                          <a:spcPts val="300"/>
                        </a:spcBef>
                        <a:spcAft>
                          <a:spcPts val="300"/>
                        </a:spcAft>
                      </a:pPr>
                      <a:r>
                        <a:rPr lang="en-GB" sz="1100" dirty="0" smtClean="0">
                          <a:effectLst/>
                          <a:latin typeface="Arial" pitchFamily="34" charset="0"/>
                          <a:cs typeface="Arial" pitchFamily="34" charset="0"/>
                        </a:rPr>
                        <a:t>FR </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1</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err="1">
                          <a:effectLst/>
                          <a:latin typeface="Arial" pitchFamily="34" charset="0"/>
                          <a:cs typeface="Arial" pitchFamily="34" charset="0"/>
                        </a:rPr>
                        <a:t>ge</a:t>
                      </a:r>
                      <a:endParaRPr lang="ru-RU" sz="1100" dirty="0">
                        <a:effectLst/>
                        <a:latin typeface="Arial" pitchFamily="34" charset="0"/>
                        <a:ea typeface="SimSun"/>
                        <a:cs typeface="Arial" pitchFamily="34" charset="0"/>
                      </a:endParaRPr>
                    </a:p>
                  </a:txBody>
                  <a:tcPr marL="51877" marR="51877" marT="0" marB="0"/>
                </a:tc>
                <a:tc>
                  <a:txBody>
                    <a:bodyPr/>
                    <a:lstStyle/>
                    <a:p>
                      <a:pPr>
                        <a:spcAft>
                          <a:spcPts val="0"/>
                        </a:spcAft>
                      </a:pPr>
                      <a:r>
                        <a:rPr lang="en-US" sz="1100" dirty="0">
                          <a:effectLst/>
                          <a:latin typeface="Arial" pitchFamily="34" charset="0"/>
                          <a:cs typeface="Arial" pitchFamily="34" charset="0"/>
                        </a:rPr>
                        <a:t>Each failure does not have the same level of criticality for every mission.</a:t>
                      </a:r>
                      <a:endParaRPr lang="ru-RU" sz="1100" dirty="0">
                        <a:solidFill>
                          <a:srgbClr val="000000"/>
                        </a:solidFill>
                        <a:effectLst/>
                        <a:latin typeface="Arial" pitchFamily="34" charset="0"/>
                        <a:ea typeface="MS Mincho"/>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This standard shall be tailored depending on the kind of failure and its level of criticality for the mission and/or the safety.</a:t>
                      </a:r>
                      <a:endParaRPr lang="ru-RU" sz="1100">
                        <a:effectLst/>
                        <a:latin typeface="Arial" pitchFamily="34" charset="0"/>
                        <a:ea typeface="SimSun"/>
                        <a:cs typeface="Arial" pitchFamily="34" charset="0"/>
                      </a:endParaRPr>
                    </a:p>
                  </a:txBody>
                  <a:tcPr marL="51877" marR="51877" marT="0" marB="0"/>
                </a:tc>
                <a:tc rowSpan="3">
                  <a:txBody>
                    <a:bodyPr/>
                    <a:lstStyle/>
                    <a:p>
                      <a:pPr indent="17780" algn="l">
                        <a:spcAft>
                          <a:spcPts val="0"/>
                        </a:spcAft>
                      </a:pPr>
                      <a:r>
                        <a:rPr lang="en-US" sz="1100">
                          <a:effectLst/>
                          <a:latin typeface="Arial" pitchFamily="34" charset="0"/>
                          <a:cs typeface="Arial" pitchFamily="34" charset="0"/>
                        </a:rPr>
                        <a:t>The standard establishes procedures for all kinds of malfunctions and all levels of criticality. If level of criticality and the reason are obvious, the engineer-controller can not to apply this procedure or apply its part. I understand that the main part of malfunctions can be eliminated quickly without the analysis. But the reason of the malfunction is eliminated not always. And this is the main thing!</a:t>
                      </a:r>
                      <a:endParaRPr lang="ru-RU" sz="1100">
                        <a:effectLst/>
                        <a:latin typeface="Arial" pitchFamily="34" charset="0"/>
                        <a:cs typeface="Arial" pitchFamily="34" charset="0"/>
                      </a:endParaRPr>
                    </a:p>
                    <a:p>
                      <a:pPr indent="17780" algn="l">
                        <a:spcAft>
                          <a:spcPts val="0"/>
                        </a:spcAft>
                      </a:pPr>
                      <a:r>
                        <a:rPr lang="en-US" sz="1100">
                          <a:effectLst/>
                          <a:latin typeface="Arial" pitchFamily="34" charset="0"/>
                          <a:cs typeface="Arial" pitchFamily="34" charset="0"/>
                        </a:rPr>
                        <a:t>Action:</a:t>
                      </a:r>
                      <a:endParaRPr lang="ru-RU" sz="1100">
                        <a:effectLst/>
                        <a:latin typeface="Arial" pitchFamily="34" charset="0"/>
                        <a:cs typeface="Arial" pitchFamily="34" charset="0"/>
                      </a:endParaRPr>
                    </a:p>
                    <a:p>
                      <a:pPr indent="17780" algn="l">
                        <a:spcAft>
                          <a:spcPts val="0"/>
                        </a:spcAft>
                      </a:pPr>
                      <a:r>
                        <a:rPr lang="en-US" sz="1100">
                          <a:effectLst/>
                          <a:latin typeface="Arial" pitchFamily="34" charset="0"/>
                          <a:cs typeface="Arial" pitchFamily="34" charset="0"/>
                        </a:rPr>
                        <a:t>The requirement about independence of experts is excluded (4.2, 4.5a).</a:t>
                      </a:r>
                      <a:endParaRPr lang="ru-RU" sz="1100">
                        <a:effectLst/>
                        <a:latin typeface="Arial" pitchFamily="34" charset="0"/>
                        <a:cs typeface="Arial" pitchFamily="34" charset="0"/>
                      </a:endParaRPr>
                    </a:p>
                    <a:p>
                      <a:pPr indent="17780" algn="l">
                        <a:spcAft>
                          <a:spcPts val="0"/>
                        </a:spcAft>
                      </a:pPr>
                      <a:r>
                        <a:rPr lang="en-US" sz="1100">
                          <a:effectLst/>
                          <a:latin typeface="Arial" pitchFamily="34" charset="0"/>
                          <a:cs typeface="Arial" pitchFamily="34" charset="0"/>
                        </a:rPr>
                        <a:t>The paragraph is included  to Scope: «Depending on level of criticality of failures the procedures established by the Standard can be reduced»</a:t>
                      </a:r>
                      <a:endParaRPr lang="ru-RU" sz="1100">
                        <a:effectLst/>
                        <a:latin typeface="Arial" pitchFamily="34" charset="0"/>
                        <a:ea typeface="SimSun"/>
                        <a:cs typeface="Arial" pitchFamily="34" charset="0"/>
                      </a:endParaRPr>
                    </a:p>
                  </a:txBody>
                  <a:tcPr marL="51877" marR="51877" marT="0" marB="0"/>
                </a:tc>
              </a:tr>
              <a:tr h="1509153">
                <a:tc>
                  <a:txBody>
                    <a:bodyPr/>
                    <a:lstStyle/>
                    <a:p>
                      <a:pPr>
                        <a:lnSpc>
                          <a:spcPts val="1050"/>
                        </a:lnSpc>
                        <a:spcBef>
                          <a:spcPts val="300"/>
                        </a:spcBef>
                        <a:spcAft>
                          <a:spcPts val="300"/>
                        </a:spcAft>
                      </a:pPr>
                      <a:r>
                        <a:rPr lang="en-GB" sz="1100">
                          <a:effectLst/>
                          <a:latin typeface="Arial" pitchFamily="34" charset="0"/>
                          <a:cs typeface="Arial" pitchFamily="34" charset="0"/>
                        </a:rPr>
                        <a:t>FR</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1 &amp; 4.2 to 4.7</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dirty="0" err="1">
                          <a:effectLst/>
                          <a:latin typeface="Arial" pitchFamily="34" charset="0"/>
                          <a:cs typeface="Arial" pitchFamily="34" charset="0"/>
                        </a:rPr>
                        <a:t>ge</a:t>
                      </a:r>
                      <a:endParaRPr lang="ru-RU" sz="1100" dirty="0">
                        <a:effectLst/>
                        <a:latin typeface="Arial" pitchFamily="34" charset="0"/>
                        <a:ea typeface="SimSun"/>
                        <a:cs typeface="Arial" pitchFamily="34" charset="0"/>
                      </a:endParaRPr>
                    </a:p>
                  </a:txBody>
                  <a:tcPr marL="51877" marR="51877" marT="0" marB="0"/>
                </a:tc>
                <a:tc>
                  <a:txBody>
                    <a:bodyPr/>
                    <a:lstStyle/>
                    <a:p>
                      <a:pPr>
                        <a:spcAft>
                          <a:spcPts val="0"/>
                        </a:spcAft>
                      </a:pPr>
                      <a:r>
                        <a:rPr lang="en-US" sz="1100" dirty="0">
                          <a:effectLst/>
                          <a:latin typeface="Arial" pitchFamily="34" charset="0"/>
                          <a:cs typeface="Arial" pitchFamily="34" charset="0"/>
                        </a:rPr>
                        <a:t>Experience shows that a ground failure usually leads to a launch delay null or limited to one day when the failure analysis is conducted by operational experts (launcher operator, ground support staff). Gathering a failure analysis team for each kind of failures would create unnecessary costs and delays.</a:t>
                      </a:r>
                      <a:endParaRPr lang="ru-RU" sz="1100" dirty="0">
                        <a:effectLst/>
                        <a:latin typeface="Arial" pitchFamily="34" charset="0"/>
                        <a:cs typeface="Arial" pitchFamily="34" charset="0"/>
                      </a:endParaRPr>
                    </a:p>
                    <a:p>
                      <a:pPr>
                        <a:spcAft>
                          <a:spcPts val="0"/>
                        </a:spcAft>
                      </a:pPr>
                      <a:r>
                        <a:rPr lang="en-US" sz="1100" dirty="0">
                          <a:effectLst/>
                          <a:latin typeface="Arial" pitchFamily="34" charset="0"/>
                          <a:cs typeface="Arial" pitchFamily="34" charset="0"/>
                        </a:rPr>
                        <a:t>Team of independent expert is needed only if the failure is a failure that may result in loss of mission or a security breach.</a:t>
                      </a:r>
                      <a:endParaRPr lang="ru-RU" sz="1100" dirty="0">
                        <a:effectLst/>
                        <a:latin typeface="Arial" pitchFamily="34" charset="0"/>
                        <a:cs typeface="Arial" pitchFamily="34" charset="0"/>
                      </a:endParaRPr>
                    </a:p>
                    <a:p>
                      <a:pPr>
                        <a:spcAft>
                          <a:spcPts val="0"/>
                        </a:spcAft>
                      </a:pPr>
                      <a:r>
                        <a:rPr lang="en-US" sz="1100" dirty="0">
                          <a:effectLst/>
                          <a:latin typeface="Arial" pitchFamily="34" charset="0"/>
                          <a:cs typeface="Arial" pitchFamily="34" charset="0"/>
                        </a:rPr>
                        <a:t>An increased safety measure would be legitimate for manned space flight.</a:t>
                      </a:r>
                      <a:endParaRPr lang="ru-RU" sz="1100" dirty="0">
                        <a:solidFill>
                          <a:srgbClr val="000000"/>
                        </a:solidFill>
                        <a:effectLst/>
                        <a:latin typeface="Arial" pitchFamily="34" charset="0"/>
                        <a:ea typeface="MS Mincho"/>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1 / Modify the scope or limit the scope of this standard to major failures.</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2 / Define independency criteria</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3 / Operational quality team shall be considered as independent</a:t>
                      </a:r>
                      <a:endParaRPr lang="ru-RU" sz="1100" dirty="0">
                        <a:effectLst/>
                        <a:latin typeface="Arial" pitchFamily="34" charset="0"/>
                        <a:ea typeface="SimSun"/>
                        <a:cs typeface="Arial" pitchFamily="34" charset="0"/>
                      </a:endParaRPr>
                    </a:p>
                  </a:txBody>
                  <a:tcPr marL="51877" marR="51877" marT="0" marB="0"/>
                </a:tc>
                <a:tc vMerge="1">
                  <a:txBody>
                    <a:bodyPr/>
                    <a:lstStyle/>
                    <a:p>
                      <a:endParaRPr lang="ru-RU"/>
                    </a:p>
                  </a:txBody>
                  <a:tcPr/>
                </a:tc>
              </a:tr>
              <a:tr h="1289068">
                <a:tc>
                  <a:txBody>
                    <a:bodyPr/>
                    <a:lstStyle/>
                    <a:p>
                      <a:pPr>
                        <a:lnSpc>
                          <a:spcPts val="1050"/>
                        </a:lnSpc>
                        <a:spcBef>
                          <a:spcPts val="300"/>
                        </a:spcBef>
                        <a:spcAft>
                          <a:spcPts val="300"/>
                        </a:spcAft>
                      </a:pPr>
                      <a:r>
                        <a:rPr lang="en-GB" sz="1100">
                          <a:effectLst/>
                          <a:latin typeface="Arial" pitchFamily="34" charset="0"/>
                          <a:cs typeface="Arial" pitchFamily="34" charset="0"/>
                        </a:rPr>
                        <a:t>FR</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3.4</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 </a:t>
                      </a:r>
                      <a:endParaRPr lang="ru-RU" sz="1100">
                        <a:effectLst/>
                        <a:latin typeface="Arial" pitchFamily="34" charset="0"/>
                        <a:ea typeface="SimSun"/>
                        <a:cs typeface="Arial" pitchFamily="34" charset="0"/>
                      </a:endParaRPr>
                    </a:p>
                  </a:txBody>
                  <a:tcPr marL="51877" marR="51877" marT="0" marB="0"/>
                </a:tc>
                <a:tc>
                  <a:txBody>
                    <a:bodyPr/>
                    <a:lstStyle/>
                    <a:p>
                      <a:pPr>
                        <a:lnSpc>
                          <a:spcPts val="1050"/>
                        </a:lnSpc>
                        <a:spcBef>
                          <a:spcPts val="300"/>
                        </a:spcBef>
                        <a:spcAft>
                          <a:spcPts val="300"/>
                        </a:spcAft>
                      </a:pPr>
                      <a:r>
                        <a:rPr lang="en-GB" sz="1100">
                          <a:effectLst/>
                          <a:latin typeface="Arial" pitchFamily="34" charset="0"/>
                          <a:cs typeface="Arial" pitchFamily="34" charset="0"/>
                        </a:rPr>
                        <a:t>ge</a:t>
                      </a:r>
                      <a:endParaRPr lang="ru-RU" sz="1100">
                        <a:effectLst/>
                        <a:latin typeface="Arial" pitchFamily="34" charset="0"/>
                        <a:ea typeface="SimSun"/>
                        <a:cs typeface="Arial" pitchFamily="34" charset="0"/>
                      </a:endParaRPr>
                    </a:p>
                  </a:txBody>
                  <a:tcPr marL="51877" marR="51877" marT="0" marB="0"/>
                </a:tc>
                <a:tc>
                  <a:txBody>
                    <a:bodyPr/>
                    <a:lstStyle/>
                    <a:p>
                      <a:pPr>
                        <a:spcAft>
                          <a:spcPts val="0"/>
                        </a:spcAft>
                      </a:pPr>
                      <a:r>
                        <a:rPr lang="en-US" sz="1100">
                          <a:effectLst/>
                          <a:latin typeface="Arial" pitchFamily="34" charset="0"/>
                          <a:cs typeface="Arial" pitchFamily="34" charset="0"/>
                        </a:rPr>
                        <a:t>CD 16159 defines a failure as “any event or condition that impairs the functionality of a component”. The number of failures during a launch campaign can be estimated to a value between 200 and 300. This standard requires nominating a failure analysis team for each one of them. This is not operational, especially as more than 90% of these failures are resolved rapidly without necessity of any major analysis.</a:t>
                      </a:r>
                      <a:endParaRPr lang="ru-RU" sz="1100">
                        <a:solidFill>
                          <a:srgbClr val="000000"/>
                        </a:solidFill>
                        <a:effectLst/>
                        <a:latin typeface="Arial" pitchFamily="34" charset="0"/>
                        <a:ea typeface="MS Mincho"/>
                        <a:cs typeface="Arial" pitchFamily="34" charset="0"/>
                      </a:endParaRPr>
                    </a:p>
                  </a:txBody>
                  <a:tcPr marL="51877" marR="51877"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Limit the kind of failures defined in the standard to those major incidents that would have led to mission failure or major delay. In that perspective, it is proposed :</a:t>
                      </a:r>
                      <a:endParaRPr lang="ru-RU" sz="1100" dirty="0">
                        <a:effectLst/>
                        <a:latin typeface="Arial" pitchFamily="34" charset="0"/>
                        <a:cs typeface="Arial" pitchFamily="34" charset="0"/>
                      </a:endParaRPr>
                    </a:p>
                    <a:p>
                      <a:pPr marL="342900" lvl="0" indent="-342900">
                        <a:lnSpc>
                          <a:spcPts val="1050"/>
                        </a:lnSpc>
                        <a:spcBef>
                          <a:spcPts val="300"/>
                        </a:spcBef>
                        <a:spcAft>
                          <a:spcPts val="300"/>
                        </a:spcAft>
                        <a:buFont typeface="Arial"/>
                        <a:buChar char="-"/>
                        <a:tabLst>
                          <a:tab pos="457200" algn="l"/>
                        </a:tabLst>
                      </a:pPr>
                      <a:r>
                        <a:rPr lang="en-GB" sz="1100" dirty="0">
                          <a:effectLst/>
                          <a:latin typeface="Arial" pitchFamily="34" charset="0"/>
                          <a:cs typeface="Arial" pitchFamily="34" charset="0"/>
                        </a:rPr>
                        <a:t>to define what is a “major failure”</a:t>
                      </a:r>
                      <a:endParaRPr lang="ru-RU" sz="1100" dirty="0">
                        <a:effectLst/>
                        <a:latin typeface="Arial" pitchFamily="34" charset="0"/>
                        <a:cs typeface="Arial" pitchFamily="34" charset="0"/>
                      </a:endParaRPr>
                    </a:p>
                    <a:p>
                      <a:pPr marL="342900" lvl="0" indent="-342900">
                        <a:lnSpc>
                          <a:spcPts val="1050"/>
                        </a:lnSpc>
                        <a:spcBef>
                          <a:spcPts val="300"/>
                        </a:spcBef>
                        <a:spcAft>
                          <a:spcPts val="300"/>
                        </a:spcAft>
                        <a:buFont typeface="Arial"/>
                        <a:buChar char="-"/>
                        <a:tabLst>
                          <a:tab pos="457200" algn="l"/>
                        </a:tabLst>
                      </a:pPr>
                      <a:r>
                        <a:rPr lang="en-GB" sz="1100" dirty="0">
                          <a:effectLst/>
                          <a:latin typeface="Arial" pitchFamily="34" charset="0"/>
                          <a:cs typeface="Arial" pitchFamily="34" charset="0"/>
                        </a:rPr>
                        <a:t>to limit this standard to these “major failures”</a:t>
                      </a:r>
                      <a:endParaRPr lang="ru-RU" sz="1100" dirty="0">
                        <a:effectLst/>
                        <a:latin typeface="Arial" pitchFamily="34" charset="0"/>
                        <a:ea typeface="Times New Roman"/>
                        <a:cs typeface="Arial" pitchFamily="34" charset="0"/>
                      </a:endParaRPr>
                    </a:p>
                  </a:txBody>
                  <a:tcPr marL="51877" marR="51877" marT="0" marB="0"/>
                </a:tc>
                <a:tc vMerge="1">
                  <a:txBody>
                    <a:bodyPr/>
                    <a:lstStyle/>
                    <a:p>
                      <a:endParaRPr lang="ru-RU"/>
                    </a:p>
                  </a:txBody>
                  <a:tcPr/>
                </a:tc>
              </a:tr>
            </a:tbl>
          </a:graphicData>
        </a:graphic>
      </p:graphicFrame>
      <p:sp>
        <p:nvSpPr>
          <p:cNvPr id="4" name="Rectangle 1"/>
          <p:cNvSpPr>
            <a:spLocks noChangeArrowheads="1"/>
          </p:cNvSpPr>
          <p:nvPr/>
        </p:nvSpPr>
        <p:spPr bwMode="auto">
          <a:xfrm>
            <a:off x="457200" y="22542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5" name="Рисунок 4"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15974746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291173316"/>
              </p:ext>
            </p:extLst>
          </p:nvPr>
        </p:nvGraphicFramePr>
        <p:xfrm>
          <a:off x="323528" y="480144"/>
          <a:ext cx="8229600" cy="6045200"/>
        </p:xfrm>
        <a:graphic>
          <a:graphicData uri="http://schemas.openxmlformats.org/drawingml/2006/table">
            <a:tbl>
              <a:tblPr>
                <a:tableStyleId>{5C22544A-7EE6-4342-B048-85BDC9FD1C3A}</a:tableStyleId>
              </a:tblPr>
              <a:tblGrid>
                <a:gridCol w="302403"/>
                <a:gridCol w="722053"/>
                <a:gridCol w="661572"/>
                <a:gridCol w="376147"/>
                <a:gridCol w="2557160"/>
                <a:gridCol w="2256349"/>
                <a:gridCol w="1353916"/>
              </a:tblGrid>
              <a:tr h="1581187">
                <a:tc>
                  <a:txBody>
                    <a:bodyPr/>
                    <a:lstStyle/>
                    <a:p>
                      <a:pPr>
                        <a:lnSpc>
                          <a:spcPts val="1050"/>
                        </a:lnSpc>
                        <a:spcBef>
                          <a:spcPts val="300"/>
                        </a:spcBef>
                        <a:spcAft>
                          <a:spcPts val="300"/>
                        </a:spcAft>
                      </a:pPr>
                      <a:r>
                        <a:rPr lang="en-GB" sz="1100" dirty="0">
                          <a:effectLst/>
                          <a:latin typeface="Arial" pitchFamily="34" charset="0"/>
                          <a:cs typeface="Arial" pitchFamily="34" charset="0"/>
                        </a:rPr>
                        <a:t>**</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Scope</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smtClean="0">
                          <a:effectLst/>
                          <a:latin typeface="Arial" pitchFamily="34" charset="0"/>
                          <a:cs typeface="Arial" pitchFamily="34" charset="0"/>
                        </a:rPr>
                        <a:t>Ed</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In accordance with the ISO/IEC Directives, Part 2, 6.2.1, the scope shall be worded as a series of statements of fact and shall define without ambiguity the subject of the document and the </a:t>
                      </a:r>
                      <a:r>
                        <a:rPr lang="en-GB" sz="1100" dirty="0" err="1">
                          <a:effectLst/>
                          <a:latin typeface="Arial" pitchFamily="34" charset="0"/>
                          <a:cs typeface="Arial" pitchFamily="34" charset="0"/>
                        </a:rPr>
                        <a:t>apsects</a:t>
                      </a:r>
                      <a:r>
                        <a:rPr lang="en-GB" sz="1100" dirty="0">
                          <a:effectLst/>
                          <a:latin typeface="Arial" pitchFamily="34" charset="0"/>
                          <a:cs typeface="Arial" pitchFamily="34" charset="0"/>
                        </a:rPr>
                        <a:t> covered, thereby indicating the limits of applicability of the document. The sentence "Depending on level of criticality of failures the procedures established by the Standard can be reduced." is essentially a permission (to omit or modify certain requirements) and as such does not belong in the scope. In addition, it introduces some ambiguity, as it does not define either the level(s) of criticality of failure at which the document applies in full or what constitutes "reduced" application of the requirements.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20">
                          <a:effectLst/>
                          <a:latin typeface="Arial" pitchFamily="34" charset="0"/>
                          <a:cs typeface="Arial" pitchFamily="34" charset="0"/>
                        </a:rPr>
                        <a:t>Ideally, the scope should simply state the level(s) of criticality of failure at which this document applies. </a:t>
                      </a:r>
                      <a:endParaRPr lang="ru-RU" sz="1100">
                        <a:effectLst/>
                        <a:latin typeface="Arial" pitchFamily="34" charset="0"/>
                        <a:cs typeface="Arial" pitchFamily="34" charset="0"/>
                      </a:endParaRPr>
                    </a:p>
                    <a:p>
                      <a:pPr>
                        <a:lnSpc>
                          <a:spcPts val="1050"/>
                        </a:lnSpc>
                        <a:spcBef>
                          <a:spcPts val="300"/>
                        </a:spcBef>
                        <a:spcAft>
                          <a:spcPts val="300"/>
                        </a:spcAft>
                      </a:pPr>
                      <a:r>
                        <a:rPr lang="en-GB" sz="1100" spc="-10">
                          <a:effectLst/>
                          <a:latin typeface="Arial" pitchFamily="34" charset="0"/>
                          <a:cs typeface="Arial" pitchFamily="34" charset="0"/>
                        </a:rPr>
                        <a:t>If it is necessary to include in the document permission to apply a "reduced" procedure at certain levels of criticality of failure, the permission should be given in the body of the document (rather than in the scope), preferably specifying which requirements can be omitted and under which conditions. Documents of this type also frequently include a requirement in the test report clause (or equivalent) to state any deviations from the specified method. This could be inserted in subclause 6.1 (report of the analysis).</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10">
                          <a:effectLst/>
                          <a:latin typeface="Arial" pitchFamily="34" charset="0"/>
                          <a:cs typeface="Arial" pitchFamily="34" charset="0"/>
                        </a:rPr>
                        <a:t>I exclude from scope «Depending on level of criticality of failures the procedures established by the Standard can be reduced» and I add to subclause 4.2: «Also depending on level of character of failures the procedures established by the Standard can be reduced»</a:t>
                      </a:r>
                      <a:endParaRPr lang="ru-RU" sz="1100">
                        <a:effectLst/>
                        <a:latin typeface="Arial" pitchFamily="34" charset="0"/>
                        <a:ea typeface="Times New Roman"/>
                        <a:cs typeface="Arial" pitchFamily="34" charset="0"/>
                      </a:endParaRPr>
                    </a:p>
                  </a:txBody>
                  <a:tcPr marL="52529" marR="52529" marT="0" marB="0"/>
                </a:tc>
              </a:tr>
              <a:tr h="1008139">
                <a:tc>
                  <a:txBody>
                    <a:bodyPr/>
                    <a:lstStyle/>
                    <a:p>
                      <a:pPr>
                        <a:lnSpc>
                          <a:spcPts val="1050"/>
                        </a:lnSpc>
                        <a:spcBef>
                          <a:spcPts val="300"/>
                        </a:spcBef>
                        <a:spcAft>
                          <a:spcPts val="300"/>
                        </a:spcAft>
                      </a:pPr>
                      <a:r>
                        <a:rPr lang="en-GB" sz="1100">
                          <a:effectLst/>
                          <a:latin typeface="Arial" pitchFamily="34" charset="0"/>
                          <a:cs typeface="Arial" pitchFamily="34" charset="0"/>
                        </a:rPr>
                        <a:t>**</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Normative references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 </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smtClean="0">
                          <a:effectLst/>
                          <a:latin typeface="Arial" pitchFamily="34" charset="0"/>
                          <a:cs typeface="Arial" pitchFamily="34" charset="0"/>
                        </a:rPr>
                        <a:t>Ed</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In accordance with the ISO/IEC Directives, Part 2, 6.2.2, the Normative references clause shall list only those documents that are cited in the document in such a way as to make them indispensable for the application of the document. Documents referenced for informative purposes belong in the bibliography.</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ISO/TR 17400:2003 and ISO 26870:2009 are only cited as informative references in the terms and definitions clause. These documents should therefore be moved to a bibliography at the end of the document. The normative references clause should be deleted if there are no normative references.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10">
                          <a:effectLst/>
                          <a:latin typeface="Arial" pitchFamily="34" charset="0"/>
                          <a:cs typeface="Arial" pitchFamily="34" charset="0"/>
                        </a:rPr>
                        <a:t>It is accepted.</a:t>
                      </a:r>
                      <a:endParaRPr lang="ru-RU" sz="1100">
                        <a:effectLst/>
                        <a:latin typeface="Arial" pitchFamily="34" charset="0"/>
                        <a:cs typeface="Arial" pitchFamily="34" charset="0"/>
                      </a:endParaRPr>
                    </a:p>
                    <a:p>
                      <a:pPr>
                        <a:lnSpc>
                          <a:spcPts val="1050"/>
                        </a:lnSpc>
                        <a:spcBef>
                          <a:spcPts val="300"/>
                        </a:spcBef>
                        <a:spcAft>
                          <a:spcPts val="300"/>
                        </a:spcAft>
                      </a:pPr>
                      <a:r>
                        <a:rPr lang="en-GB" sz="1100" spc="-10">
                          <a:effectLst/>
                          <a:latin typeface="Arial" pitchFamily="34" charset="0"/>
                          <a:cs typeface="Arial" pitchFamily="34" charset="0"/>
                        </a:rPr>
                        <a:t> Numbering of the subsequent clauses and subclauses is changed.</a:t>
                      </a:r>
                      <a:endParaRPr lang="ru-RU" sz="1100">
                        <a:effectLst/>
                        <a:latin typeface="Arial" pitchFamily="34" charset="0"/>
                        <a:cs typeface="Arial" pitchFamily="34" charset="0"/>
                      </a:endParaRPr>
                    </a:p>
                    <a:p>
                      <a:pPr>
                        <a:lnSpc>
                          <a:spcPts val="1050"/>
                        </a:lnSpc>
                        <a:spcBef>
                          <a:spcPts val="300"/>
                        </a:spcBef>
                        <a:spcAft>
                          <a:spcPts val="300"/>
                        </a:spcAft>
                      </a:pPr>
                      <a:r>
                        <a:rPr lang="en-GB" sz="1100" spc="-10">
                          <a:effectLst/>
                          <a:latin typeface="Arial" pitchFamily="34" charset="0"/>
                          <a:cs typeface="Arial" pitchFamily="34" charset="0"/>
                        </a:rPr>
                        <a:t> The section "Bibliography" is added</a:t>
                      </a:r>
                      <a:endParaRPr lang="ru-RU" sz="1100">
                        <a:effectLst/>
                        <a:latin typeface="Arial" pitchFamily="34" charset="0"/>
                        <a:cs typeface="Arial" pitchFamily="34" charset="0"/>
                      </a:endParaRPr>
                    </a:p>
                    <a:p>
                      <a:pPr>
                        <a:lnSpc>
                          <a:spcPts val="1050"/>
                        </a:lnSpc>
                        <a:spcBef>
                          <a:spcPts val="300"/>
                        </a:spcBef>
                        <a:spcAft>
                          <a:spcPts val="300"/>
                        </a:spcAft>
                      </a:pPr>
                      <a:r>
                        <a:rPr lang="en-GB" sz="1100" spc="-10">
                          <a:effectLst/>
                          <a:latin typeface="Arial" pitchFamily="34" charset="0"/>
                          <a:cs typeface="Arial" pitchFamily="34" charset="0"/>
                        </a:rPr>
                        <a:t> </a:t>
                      </a:r>
                      <a:endParaRPr lang="ru-RU" sz="1100">
                        <a:effectLst/>
                        <a:latin typeface="Arial" pitchFamily="34" charset="0"/>
                        <a:ea typeface="Times New Roman"/>
                        <a:cs typeface="Arial" pitchFamily="34" charset="0"/>
                      </a:endParaRPr>
                    </a:p>
                  </a:txBody>
                  <a:tcPr marL="52529" marR="52529" marT="0" marB="0"/>
                </a:tc>
              </a:tr>
              <a:tr h="1061199">
                <a:tc>
                  <a:txBody>
                    <a:bodyPr/>
                    <a:lstStyle/>
                    <a:p>
                      <a:pPr>
                        <a:lnSpc>
                          <a:spcPts val="1050"/>
                        </a:lnSpc>
                        <a:spcBef>
                          <a:spcPts val="300"/>
                        </a:spcBef>
                        <a:spcAft>
                          <a:spcPts val="300"/>
                        </a:spcAft>
                      </a:pPr>
                      <a:r>
                        <a:rPr lang="en-GB" sz="1100">
                          <a:effectLst/>
                          <a:latin typeface="Arial" pitchFamily="34" charset="0"/>
                          <a:cs typeface="Arial" pitchFamily="34" charset="0"/>
                        </a:rPr>
                        <a:t>**</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Terms and definitions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3.4</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smtClean="0">
                          <a:effectLst/>
                          <a:latin typeface="Arial" pitchFamily="34" charset="0"/>
                          <a:cs typeface="Arial" pitchFamily="34" charset="0"/>
                        </a:rPr>
                        <a:t>Ed</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a:effectLst/>
                          <a:latin typeface="Arial" pitchFamily="34" charset="0"/>
                          <a:cs typeface="Arial" pitchFamily="34" charset="0"/>
                        </a:rPr>
                        <a:t>There is a reference to IEC 60050:1992, but the part number (it is a multipart series) and the term number are not specified. In addition, this document should be listed in the bibliography.</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Please specify the part number and relevant term number in the reference to IEC 60050:1992.</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Add this document to the bibliography.</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10" dirty="0">
                          <a:effectLst/>
                          <a:latin typeface="Arial" pitchFamily="34" charset="0"/>
                          <a:cs typeface="Arial" pitchFamily="34" charset="0"/>
                        </a:rPr>
                        <a:t>I have applied the equivalent term having the correct reference.</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spc="-10" dirty="0">
                          <a:effectLst/>
                          <a:latin typeface="Arial" pitchFamily="34" charset="0"/>
                          <a:cs typeface="Arial" pitchFamily="34" charset="0"/>
                        </a:rPr>
                        <a:t>«termination of the ability of an item to perform the function for which it was designed»</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spc="-10" dirty="0">
                          <a:effectLst/>
                          <a:latin typeface="Arial" pitchFamily="34" charset="0"/>
                          <a:cs typeface="Arial" pitchFamily="34" charset="0"/>
                        </a:rPr>
                        <a:t>[ISO 14620-2, definition 3.5]</a:t>
                      </a:r>
                      <a:endParaRPr lang="ru-RU" sz="1100" dirty="0">
                        <a:effectLst/>
                        <a:latin typeface="Arial" pitchFamily="34" charset="0"/>
                        <a:ea typeface="Times New Roman"/>
                        <a:cs typeface="Arial" pitchFamily="34" charset="0"/>
                      </a:endParaRPr>
                    </a:p>
                  </a:txBody>
                  <a:tcPr marL="52529" marR="52529" marT="0" marB="0"/>
                </a:tc>
              </a:tr>
            </a:tbl>
          </a:graphicData>
        </a:graphic>
      </p:graphicFrame>
      <p:pic>
        <p:nvPicPr>
          <p:cNvPr id="3" name="Рисунок 2"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2440582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886668238"/>
              </p:ext>
            </p:extLst>
          </p:nvPr>
        </p:nvGraphicFramePr>
        <p:xfrm>
          <a:off x="323528" y="476672"/>
          <a:ext cx="8229600" cy="4000500"/>
        </p:xfrm>
        <a:graphic>
          <a:graphicData uri="http://schemas.openxmlformats.org/drawingml/2006/table">
            <a:tbl>
              <a:tblPr>
                <a:tableStyleId>{5C22544A-7EE6-4342-B048-85BDC9FD1C3A}</a:tableStyleId>
              </a:tblPr>
              <a:tblGrid>
                <a:gridCol w="302403"/>
                <a:gridCol w="722053"/>
                <a:gridCol w="661572"/>
                <a:gridCol w="376147"/>
                <a:gridCol w="2557160"/>
                <a:gridCol w="2256349"/>
                <a:gridCol w="1353916"/>
              </a:tblGrid>
              <a:tr h="1941995">
                <a:tc>
                  <a:txBody>
                    <a:bodyPr/>
                    <a:lstStyle/>
                    <a:p>
                      <a:pPr>
                        <a:lnSpc>
                          <a:spcPts val="1050"/>
                        </a:lnSpc>
                        <a:spcBef>
                          <a:spcPts val="300"/>
                        </a:spcBef>
                        <a:spcAft>
                          <a:spcPts val="300"/>
                        </a:spcAft>
                      </a:pPr>
                      <a:r>
                        <a:rPr lang="en-GB" sz="1100" dirty="0">
                          <a:effectLst/>
                          <a:latin typeface="Arial" pitchFamily="34" charset="0"/>
                          <a:cs typeface="Arial" pitchFamily="34" charset="0"/>
                        </a:rPr>
                        <a:t>**</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Terms and definitions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3.5</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err="1">
                          <a:effectLst/>
                          <a:latin typeface="Arial" pitchFamily="34" charset="0"/>
                          <a:cs typeface="Arial" pitchFamily="34" charset="0"/>
                        </a:rPr>
                        <a:t>ed</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Definitions shall consist of a single phrase that can be used to replace the term in a sentence. Definitions shall not contain requirements (use of shall), nor begin with an article.</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Reword definition 3.5 such that it consists of a single phrase and does not contain requirements (these should be stated elsewhere in the document if necessary).</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Suggested rewording of definition 3.5:</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systematic approach to determine, as a minimum, the mode and mechanism of failure via investigative techniques, to identify and assess potential root causes and ultimately arrive at the most probable, and to identify and assess potential corrective actions and ultimately recommend/implement the most suitable</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dirty="0">
                          <a:effectLst/>
                          <a:latin typeface="Arial" pitchFamily="34" charset="0"/>
                          <a:cs typeface="Arial" pitchFamily="34" charset="0"/>
                        </a:rPr>
                        <a:t>NOTE	Investigative techniques can range from examination in the field to evaluation in the laboratory.</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10" dirty="0">
                          <a:effectLst/>
                          <a:latin typeface="Arial" pitchFamily="34" charset="0"/>
                          <a:cs typeface="Arial" pitchFamily="34" charset="0"/>
                        </a:rPr>
                        <a:t>It is accepted.</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spc="-10" dirty="0">
                          <a:effectLst/>
                          <a:latin typeface="Arial" pitchFamily="34" charset="0"/>
                          <a:cs typeface="Arial" pitchFamily="34" charset="0"/>
                        </a:rPr>
                        <a:t>I thank.</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spc="-10" dirty="0">
                          <a:effectLst/>
                          <a:latin typeface="Arial" pitchFamily="34" charset="0"/>
                          <a:cs typeface="Arial" pitchFamily="34" charset="0"/>
                        </a:rPr>
                        <a:t> </a:t>
                      </a:r>
                      <a:endParaRPr lang="ru-RU" sz="1100" dirty="0">
                        <a:effectLst/>
                        <a:latin typeface="Arial" pitchFamily="34" charset="0"/>
                        <a:ea typeface="Times New Roman"/>
                        <a:cs typeface="Arial" pitchFamily="34" charset="0"/>
                      </a:endParaRPr>
                    </a:p>
                  </a:txBody>
                  <a:tcPr marL="52529" marR="52529" marT="0" marB="0"/>
                </a:tc>
              </a:tr>
              <a:tr h="350196">
                <a:tc>
                  <a:txBody>
                    <a:bodyPr/>
                    <a:lstStyle/>
                    <a:p>
                      <a:pPr>
                        <a:lnSpc>
                          <a:spcPts val="1050"/>
                        </a:lnSpc>
                        <a:spcBef>
                          <a:spcPts val="300"/>
                        </a:spcBef>
                        <a:spcAft>
                          <a:spcPts val="300"/>
                        </a:spcAft>
                      </a:pPr>
                      <a:r>
                        <a:rPr lang="en-GB" sz="1100">
                          <a:effectLst/>
                          <a:latin typeface="Arial" pitchFamily="34" charset="0"/>
                          <a:cs typeface="Arial" pitchFamily="34" charset="0"/>
                        </a:rPr>
                        <a:t>**</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dirty="0">
                          <a:effectLst/>
                          <a:latin typeface="Arial" pitchFamily="34" charset="0"/>
                          <a:cs typeface="Arial" pitchFamily="34" charset="0"/>
                        </a:rPr>
                        <a:t>Terms and definitions</a:t>
                      </a:r>
                      <a:endParaRPr lang="ru-RU" sz="1100" dirty="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a:effectLst/>
                          <a:latin typeface="Arial" pitchFamily="34" charset="0"/>
                          <a:cs typeface="Arial" pitchFamily="34" charset="0"/>
                        </a:rPr>
                        <a:t>3.11</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a:effectLst/>
                          <a:latin typeface="Arial" pitchFamily="34" charset="0"/>
                          <a:cs typeface="Arial" pitchFamily="34" charset="0"/>
                        </a:rPr>
                        <a:t>ed</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a:effectLst/>
                          <a:latin typeface="Arial" pitchFamily="34" charset="0"/>
                          <a:cs typeface="Arial" pitchFamily="34" charset="0"/>
                        </a:rPr>
                        <a:t>Only terms that are used in the document should be defined in the terms and definitions clause. Term 3.11 (main system) is not currently used in this document.</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a:effectLst/>
                          <a:latin typeface="Arial" pitchFamily="34" charset="0"/>
                          <a:cs typeface="Arial" pitchFamily="34" charset="0"/>
                        </a:rPr>
                        <a:t>If term 3.11 is not used in the document, it should be deleted from the terms and definitions clause.</a:t>
                      </a:r>
                      <a:endParaRPr lang="ru-RU" sz="1100">
                        <a:effectLst/>
                        <a:latin typeface="Arial" pitchFamily="34" charset="0"/>
                        <a:ea typeface="Times New Roman"/>
                        <a:cs typeface="Arial" pitchFamily="34" charset="0"/>
                      </a:endParaRPr>
                    </a:p>
                  </a:txBody>
                  <a:tcPr marL="52529" marR="52529" marT="0" marB="0"/>
                </a:tc>
                <a:tc>
                  <a:txBody>
                    <a:bodyPr/>
                    <a:lstStyle/>
                    <a:p>
                      <a:pPr>
                        <a:lnSpc>
                          <a:spcPts val="1050"/>
                        </a:lnSpc>
                        <a:spcBef>
                          <a:spcPts val="300"/>
                        </a:spcBef>
                        <a:spcAft>
                          <a:spcPts val="300"/>
                        </a:spcAft>
                      </a:pPr>
                      <a:r>
                        <a:rPr lang="en-GB" sz="1100" spc="-10" dirty="0">
                          <a:effectLst/>
                          <a:latin typeface="Arial" pitchFamily="34" charset="0"/>
                          <a:cs typeface="Arial" pitchFamily="34" charset="0"/>
                        </a:rPr>
                        <a:t>It is accepted</a:t>
                      </a:r>
                      <a:endParaRPr lang="ru-RU" sz="1100" dirty="0">
                        <a:effectLst/>
                        <a:latin typeface="Arial" pitchFamily="34" charset="0"/>
                        <a:cs typeface="Arial" pitchFamily="34" charset="0"/>
                      </a:endParaRPr>
                    </a:p>
                    <a:p>
                      <a:pPr>
                        <a:lnSpc>
                          <a:spcPts val="1050"/>
                        </a:lnSpc>
                        <a:spcBef>
                          <a:spcPts val="300"/>
                        </a:spcBef>
                        <a:spcAft>
                          <a:spcPts val="300"/>
                        </a:spcAft>
                      </a:pPr>
                      <a:r>
                        <a:rPr lang="en-GB" sz="1100" spc="-10" dirty="0">
                          <a:effectLst/>
                          <a:latin typeface="Arial" pitchFamily="34" charset="0"/>
                          <a:cs typeface="Arial" pitchFamily="34" charset="0"/>
                        </a:rPr>
                        <a:t> </a:t>
                      </a:r>
                      <a:endParaRPr lang="ru-RU" sz="1100" dirty="0">
                        <a:effectLst/>
                        <a:latin typeface="Arial" pitchFamily="34" charset="0"/>
                        <a:ea typeface="Times New Roman"/>
                        <a:cs typeface="Arial" pitchFamily="34" charset="0"/>
                      </a:endParaRPr>
                    </a:p>
                  </a:txBody>
                  <a:tcPr marL="52529" marR="52529" marT="0" marB="0"/>
                </a:tc>
              </a:tr>
            </a:tbl>
          </a:graphicData>
        </a:graphic>
      </p:graphicFrame>
      <p:pic>
        <p:nvPicPr>
          <p:cNvPr id="3" name="Рисунок 2"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66723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836712"/>
            <a:ext cx="8064896" cy="2292935"/>
          </a:xfrm>
          <a:prstGeom prst="rect">
            <a:avLst/>
          </a:prstGeom>
        </p:spPr>
        <p:txBody>
          <a:bodyPr wrap="square">
            <a:spAutoFit/>
          </a:bodyPr>
          <a:lstStyle/>
          <a:p>
            <a:r>
              <a:rPr lang="en-US" b="1" dirty="0" smtClean="0">
                <a:latin typeface="Arial" pitchFamily="34" charset="0"/>
                <a:cs typeface="Arial" pitchFamily="34" charset="0"/>
              </a:rPr>
              <a:t>DIS voting was initiated by Secretariat, due date is 26 February 2012.</a:t>
            </a:r>
          </a:p>
          <a:p>
            <a:endParaRPr lang="en-US" dirty="0" smtClean="0">
              <a:latin typeface="Arial" pitchFamily="34" charset="0"/>
              <a:cs typeface="Arial" pitchFamily="34" charset="0"/>
            </a:endParaRPr>
          </a:p>
          <a:p>
            <a:r>
              <a:rPr lang="en-US" dirty="0" smtClean="0">
                <a:latin typeface="Arial" pitchFamily="34" charset="0"/>
                <a:cs typeface="Arial" pitchFamily="34" charset="0"/>
              </a:rPr>
              <a:t>By mistake, not the last DIS version was distributed </a:t>
            </a:r>
            <a:r>
              <a:rPr lang="en-US" dirty="0">
                <a:latin typeface="Arial" pitchFamily="34" charset="0"/>
                <a:cs typeface="Arial" pitchFamily="34" charset="0"/>
              </a:rPr>
              <a:t>by Central </a:t>
            </a:r>
            <a:r>
              <a:rPr lang="en-US" dirty="0" smtClean="0">
                <a:latin typeface="Arial" pitchFamily="34" charset="0"/>
                <a:cs typeface="Arial" pitchFamily="34" charset="0"/>
              </a:rPr>
              <a:t>Secretariat (the distributed version doesn’t include editorial comments which had been sent by </a:t>
            </a:r>
            <a:r>
              <a:rPr lang="en-US" dirty="0" err="1" smtClean="0">
                <a:latin typeface="Arial" pitchFamily="34" charset="0"/>
                <a:cs typeface="Arial" pitchFamily="34" charset="0"/>
              </a:rPr>
              <a:t>Cen.Sec</a:t>
            </a:r>
            <a:r>
              <a:rPr lang="en-US" dirty="0" smtClean="0">
                <a:latin typeface="Arial" pitchFamily="34" charset="0"/>
                <a:cs typeface="Arial" pitchFamily="34" charset="0"/>
              </a:rPr>
              <a:t>.). We suppose it’s not critical, is it?</a:t>
            </a:r>
            <a:endParaRPr lang="en-US" dirty="0">
              <a:latin typeface="Arial" pitchFamily="34" charset="0"/>
              <a:cs typeface="Arial" pitchFamily="34" charset="0"/>
            </a:endParaRPr>
          </a:p>
          <a:p>
            <a:endParaRPr lang="en-US" sz="1100" dirty="0" smtClean="0">
              <a:latin typeface="Arial" pitchFamily="34" charset="0"/>
              <a:cs typeface="Arial" pitchFamily="34" charset="0"/>
            </a:endParaRPr>
          </a:p>
          <a:p>
            <a:endParaRPr lang="en-US" sz="1100" dirty="0">
              <a:latin typeface="Arial" pitchFamily="34" charset="0"/>
              <a:cs typeface="Arial" pitchFamily="34" charset="0"/>
            </a:endParaRPr>
          </a:p>
          <a:p>
            <a:endParaRPr lang="en-US" sz="1100" dirty="0">
              <a:latin typeface="Arial" pitchFamily="34" charset="0"/>
              <a:cs typeface="Arial" pitchFamily="34" charset="0"/>
            </a:endParaRPr>
          </a:p>
          <a:p>
            <a:pPr algn="ctr"/>
            <a:r>
              <a:rPr lang="en-US" sz="2000" i="1" dirty="0">
                <a:latin typeface="Arial" pitchFamily="34" charset="0"/>
                <a:cs typeface="Arial" pitchFamily="34" charset="0"/>
              </a:rPr>
              <a:t>Thanks for your attention!</a:t>
            </a:r>
          </a:p>
        </p:txBody>
      </p:sp>
      <p:pic>
        <p:nvPicPr>
          <p:cNvPr id="3" name="Рисунок 2" descr="Logo-TSENKI"/>
          <p:cNvPicPr/>
          <p:nvPr/>
        </p:nvPicPr>
        <p:blipFill>
          <a:blip r:embed="rId2" cstate="print">
            <a:clrChange>
              <a:clrFrom>
                <a:srgbClr val="EBFFFF"/>
              </a:clrFrom>
              <a:clrTo>
                <a:srgbClr val="EBFFFF">
                  <a:alpha val="0"/>
                </a:srgbClr>
              </a:clrTo>
            </a:clrChang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8172400" y="-27384"/>
            <a:ext cx="1008112" cy="720080"/>
          </a:xfrm>
          <a:prstGeom prst="rect">
            <a:avLst/>
          </a:prstGeom>
          <a:ln>
            <a:noFill/>
          </a:ln>
        </p:spPr>
      </p:pic>
    </p:spTree>
    <p:extLst>
      <p:ext uri="{BB962C8B-B14F-4D97-AF65-F5344CB8AC3E}">
        <p14:creationId xmlns:p14="http://schemas.microsoft.com/office/powerpoint/2010/main" val="68507240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611</TotalTime>
  <Words>1464</Words>
  <Application>Microsoft Office PowerPoint</Application>
  <PresentationFormat>Экран (4:3)</PresentationFormat>
  <Paragraphs>162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ISO/DIS 16159</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ISO/WD 16159</dc:title>
  <dc:creator>Admin</dc:creator>
  <cp:lastModifiedBy>Admin</cp:lastModifiedBy>
  <cp:revision>23</cp:revision>
  <dcterms:created xsi:type="dcterms:W3CDTF">2011-10-05T06:03:23Z</dcterms:created>
  <dcterms:modified xsi:type="dcterms:W3CDTF">2011-10-12T06:31:10Z</dcterms:modified>
</cp:coreProperties>
</file>